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Default Extension="bin" ContentType="image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6"/>
  </p:notesMasterIdLst>
  <p:handoutMasterIdLst>
    <p:handoutMasterId r:id="rId27"/>
  </p:handoutMasterIdLst>
  <p:sldIdLst>
    <p:sldId id="415" r:id="rId2"/>
    <p:sldId id="374" r:id="rId3"/>
    <p:sldId id="375" r:id="rId4"/>
    <p:sldId id="377" r:id="rId5"/>
    <p:sldId id="379" r:id="rId6"/>
    <p:sldId id="378" r:id="rId7"/>
    <p:sldId id="416" r:id="rId8"/>
    <p:sldId id="412" r:id="rId9"/>
    <p:sldId id="418" r:id="rId10"/>
    <p:sldId id="392" r:id="rId11"/>
    <p:sldId id="396" r:id="rId12"/>
    <p:sldId id="397" r:id="rId13"/>
    <p:sldId id="398" r:id="rId14"/>
    <p:sldId id="401" r:id="rId15"/>
    <p:sldId id="399" r:id="rId16"/>
    <p:sldId id="403" r:id="rId17"/>
    <p:sldId id="404" r:id="rId18"/>
    <p:sldId id="405" r:id="rId19"/>
    <p:sldId id="393" r:id="rId20"/>
    <p:sldId id="406" r:id="rId21"/>
    <p:sldId id="414" r:id="rId22"/>
    <p:sldId id="413" r:id="rId23"/>
    <p:sldId id="408" r:id="rId24"/>
    <p:sldId id="395" r:id="rId25"/>
  </p:sldIdLst>
  <p:sldSz cx="10160000" cy="5715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 userDrawn="1">
          <p15:clr>
            <a:srgbClr val="A4A3A4"/>
          </p15:clr>
        </p15:guide>
        <p15:guide id="2" orient="horz" pos="1392" userDrawn="1">
          <p15:clr>
            <a:srgbClr val="A4A3A4"/>
          </p15:clr>
        </p15:guide>
        <p15:guide id="3" orient="horz" pos="1437" userDrawn="1">
          <p15:clr>
            <a:srgbClr val="A4A3A4"/>
          </p15:clr>
        </p15:guide>
        <p15:guide id="4" orient="horz" pos="2344" userDrawn="1">
          <p15:clr>
            <a:srgbClr val="A4A3A4"/>
          </p15:clr>
        </p15:guide>
        <p15:guide id="5" pos="3200" userDrawn="1">
          <p15:clr>
            <a:srgbClr val="A4A3A4"/>
          </p15:clr>
        </p15:guide>
        <p15:guide id="6" pos="116" userDrawn="1">
          <p15:clr>
            <a:srgbClr val="A4A3A4"/>
          </p15:clr>
        </p15:guide>
        <p15:guide id="7" pos="3401" userDrawn="1">
          <p15:clr>
            <a:srgbClr val="A4A3A4"/>
          </p15:clr>
        </p15:guide>
        <p15:guide id="8" pos="6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FF"/>
    <a:srgbClr val="0096FF"/>
    <a:srgbClr val="E98885"/>
    <a:srgbClr val="797979"/>
    <a:srgbClr val="F0EA6C"/>
    <a:srgbClr val="DA0000"/>
    <a:srgbClr val="FA0000"/>
    <a:srgbClr val="E93B00"/>
    <a:srgbClr val="D9EA21"/>
    <a:srgbClr val="FBE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1" autoAdjust="0"/>
    <p:restoredTop sz="94783" autoAdjust="0"/>
  </p:normalViewPr>
  <p:slideViewPr>
    <p:cSldViewPr>
      <p:cViewPr>
        <p:scale>
          <a:sx n="120" d="100"/>
          <a:sy n="120" d="100"/>
        </p:scale>
        <p:origin x="192" y="640"/>
      </p:cViewPr>
      <p:guideLst>
        <p:guide orient="horz" pos="984"/>
        <p:guide orient="horz" pos="1392"/>
        <p:guide orient="horz" pos="1437"/>
        <p:guide orient="horz" pos="2344"/>
        <p:guide pos="3200"/>
        <p:guide pos="116"/>
        <p:guide pos="3401"/>
        <p:guide pos="62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linley/Downloads/sriov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>
                <a:effectLst/>
              </a:rPr>
              <a:t>集群</a:t>
            </a:r>
            <a:r>
              <a:rPr lang="zh-CN" altLang="en-US" sz="1800">
                <a:effectLst/>
              </a:rPr>
              <a:t>剩余</a:t>
            </a:r>
            <a:r>
              <a:rPr lang="zh-CN" altLang="zh-CN" sz="1800">
                <a:effectLst/>
              </a:rPr>
              <a:t>资源百分率标准差折线图</a:t>
            </a:r>
            <a:r>
              <a:rPr lang="zh-CN" altLang="en-US" sz="1800">
                <a:effectLst/>
              </a:rPr>
              <a:t> 示例图</a:t>
            </a:r>
            <a:endParaRPr lang="zh-CN" altLang="zh-CN" sz="1800">
              <a:effectLst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未分配CPU 标准偏差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工作表1!$A$2:$A$15</c:f>
              <c:strCache>
                <c:ptCount val="14"/>
                <c:pt idx="0">
                  <c:v>step1 增加集群(100台)</c:v>
                </c:pt>
                <c:pt idx="1">
                  <c:v>step2 分配容器(126C)</c:v>
                </c:pt>
                <c:pt idx="2">
                  <c:v>step3 分配容器(252C)</c:v>
                </c:pt>
                <c:pt idx="3">
                  <c:v>step4 分配容器(378C)</c:v>
                </c:pt>
                <c:pt idx="4">
                  <c:v>step5 扩容集群(200台)</c:v>
                </c:pt>
                <c:pt idx="5">
                  <c:v>step6 分配容器(504C)</c:v>
                </c:pt>
                <c:pt idx="6">
                  <c:v>step7 分配容器(630C)</c:v>
                </c:pt>
                <c:pt idx="7">
                  <c:v>step8 分配容器(756C)</c:v>
                </c:pt>
                <c:pt idx="8">
                  <c:v>step9 增加集群(400台)</c:v>
                </c:pt>
                <c:pt idx="9">
                  <c:v>step10 分配容器(882C)</c:v>
                </c:pt>
                <c:pt idx="10">
                  <c:v>step11 分配容器(1008C)</c:v>
                </c:pt>
                <c:pt idx="11">
                  <c:v>step12 分配容器(1134C)</c:v>
                </c:pt>
                <c:pt idx="12">
                  <c:v>step13 分配容器(1260C)</c:v>
                </c:pt>
                <c:pt idx="13">
                  <c:v>step14 分配容器(1386C)</c:v>
                </c:pt>
              </c:strCache>
            </c:strRef>
          </c:cat>
          <c:val>
            <c:numRef>
              <c:f>工作表1!$B$2:$B$15</c:f>
              <c:numCache>
                <c:formatCode>General</c:formatCode>
                <c:ptCount val="14"/>
                <c:pt idx="0">
                  <c:v>0.0</c:v>
                </c:pt>
                <c:pt idx="1">
                  <c:v>8.754240044115765</c:v>
                </c:pt>
                <c:pt idx="2">
                  <c:v>12.227658197709</c:v>
                </c:pt>
                <c:pt idx="3">
                  <c:v>7.738650964476948</c:v>
                </c:pt>
                <c:pt idx="4">
                  <c:v>40.5892992171274</c:v>
                </c:pt>
                <c:pt idx="5">
                  <c:v>27.98604562992064</c:v>
                </c:pt>
                <c:pt idx="6">
                  <c:v>15.68858935460738</c:v>
                </c:pt>
                <c:pt idx="7">
                  <c:v>8.232699663536865</c:v>
                </c:pt>
                <c:pt idx="8">
                  <c:v>40.82344560344582</c:v>
                </c:pt>
                <c:pt idx="9">
                  <c:v>35.33900761176479</c:v>
                </c:pt>
                <c:pt idx="10">
                  <c:v>28.18819289614002</c:v>
                </c:pt>
                <c:pt idx="11">
                  <c:v>22.2079516217587</c:v>
                </c:pt>
                <c:pt idx="12">
                  <c:v>16.45231627879478</c:v>
                </c:pt>
                <c:pt idx="13">
                  <c:v>11.5616448163475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未分配内存 标准偏差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工作表1!$A$2:$A$15</c:f>
              <c:strCache>
                <c:ptCount val="14"/>
                <c:pt idx="0">
                  <c:v>step1 增加集群(100台)</c:v>
                </c:pt>
                <c:pt idx="1">
                  <c:v>step2 分配容器(126C)</c:v>
                </c:pt>
                <c:pt idx="2">
                  <c:v>step3 分配容器(252C)</c:v>
                </c:pt>
                <c:pt idx="3">
                  <c:v>step4 分配容器(378C)</c:v>
                </c:pt>
                <c:pt idx="4">
                  <c:v>step5 扩容集群(200台)</c:v>
                </c:pt>
                <c:pt idx="5">
                  <c:v>step6 分配容器(504C)</c:v>
                </c:pt>
                <c:pt idx="6">
                  <c:v>step7 分配容器(630C)</c:v>
                </c:pt>
                <c:pt idx="7">
                  <c:v>step8 分配容器(756C)</c:v>
                </c:pt>
                <c:pt idx="8">
                  <c:v>step9 增加集群(400台)</c:v>
                </c:pt>
                <c:pt idx="9">
                  <c:v>step10 分配容器(882C)</c:v>
                </c:pt>
                <c:pt idx="10">
                  <c:v>step11 分配容器(1008C)</c:v>
                </c:pt>
                <c:pt idx="11">
                  <c:v>step12 分配容器(1134C)</c:v>
                </c:pt>
                <c:pt idx="12">
                  <c:v>step13 分配容器(1260C)</c:v>
                </c:pt>
                <c:pt idx="13">
                  <c:v>step14 分配容器(1386C)</c:v>
                </c:pt>
              </c:strCache>
            </c:strRef>
          </c:cat>
          <c:val>
            <c:numRef>
              <c:f>工作表1!$C$2:$C$15</c:f>
              <c:numCache>
                <c:formatCode>General</c:formatCode>
                <c:ptCount val="14"/>
                <c:pt idx="0">
                  <c:v>0.0</c:v>
                </c:pt>
                <c:pt idx="1">
                  <c:v>8.2456305150064</c:v>
                </c:pt>
                <c:pt idx="2">
                  <c:v>11.36425005708694</c:v>
                </c:pt>
                <c:pt idx="3">
                  <c:v>11.18862402442775</c:v>
                </c:pt>
                <c:pt idx="4">
                  <c:v>34.7154302492422</c:v>
                </c:pt>
                <c:pt idx="5">
                  <c:v>24.33509466588332</c:v>
                </c:pt>
                <c:pt idx="6">
                  <c:v>15.32842556690024</c:v>
                </c:pt>
                <c:pt idx="7">
                  <c:v>11.59521918335305</c:v>
                </c:pt>
                <c:pt idx="8">
                  <c:v>34.8821359362855</c:v>
                </c:pt>
                <c:pt idx="9">
                  <c:v>30.30624994963897</c:v>
                </c:pt>
                <c:pt idx="10">
                  <c:v>24.55202055020106</c:v>
                </c:pt>
                <c:pt idx="11">
                  <c:v>19.76039716160524</c:v>
                </c:pt>
                <c:pt idx="12">
                  <c:v>15.49359975471738</c:v>
                </c:pt>
                <c:pt idx="13">
                  <c:v>12.55973071805293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81911424"/>
        <c:axId val="-981909376"/>
      </c:lineChart>
      <c:catAx>
        <c:axId val="-98191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81909376"/>
        <c:crosses val="autoZero"/>
        <c:auto val="1"/>
        <c:lblAlgn val="ctr"/>
        <c:lblOffset val="100"/>
        <c:noMultiLvlLbl val="0"/>
      </c:catAx>
      <c:valAx>
        <c:axId val="-98190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8191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raw!$B$1</c:f>
              <c:strCache>
                <c:ptCount val="1"/>
                <c:pt idx="0">
                  <c:v>带宽（m/s）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raw!$A$2:$A$18</c:f>
              <c:numCache>
                <c:formatCode>General</c:formatCode>
                <c:ptCount val="1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</c:numCache>
            </c:numRef>
          </c:cat>
          <c:val>
            <c:numRef>
              <c:f>raw!$B$2:$B$18</c:f>
              <c:numCache>
                <c:formatCode>General</c:formatCode>
                <c:ptCount val="17"/>
                <c:pt idx="0">
                  <c:v>2.85</c:v>
                </c:pt>
                <c:pt idx="1">
                  <c:v>5.689999999999999</c:v>
                </c:pt>
                <c:pt idx="2">
                  <c:v>11.3</c:v>
                </c:pt>
                <c:pt idx="3">
                  <c:v>20.5</c:v>
                </c:pt>
                <c:pt idx="4">
                  <c:v>43.2</c:v>
                </c:pt>
                <c:pt idx="5">
                  <c:v>79.2</c:v>
                </c:pt>
                <c:pt idx="6">
                  <c:v>140.0</c:v>
                </c:pt>
                <c:pt idx="7">
                  <c:v>253.0</c:v>
                </c:pt>
                <c:pt idx="8">
                  <c:v>476.0</c:v>
                </c:pt>
                <c:pt idx="9">
                  <c:v>787.0</c:v>
                </c:pt>
                <c:pt idx="10">
                  <c:v>1198.0</c:v>
                </c:pt>
                <c:pt idx="11">
                  <c:v>1198.0</c:v>
                </c:pt>
                <c:pt idx="12">
                  <c:v>1198.0</c:v>
                </c:pt>
                <c:pt idx="13">
                  <c:v>1198.0</c:v>
                </c:pt>
                <c:pt idx="14">
                  <c:v>1198.0</c:v>
                </c:pt>
                <c:pt idx="15">
                  <c:v>1198.0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raw!$C$1</c:f>
              <c:strCache>
                <c:ptCount val="1"/>
                <c:pt idx="0">
                  <c:v>延迟（us）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raw!$A$2:$A$18</c:f>
              <c:numCache>
                <c:formatCode>General</c:formatCode>
                <c:ptCount val="1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</c:numCache>
            </c:numRef>
          </c:cat>
          <c:val>
            <c:numRef>
              <c:f>raw!$C$2:$C$18</c:f>
              <c:numCache>
                <c:formatCode>General</c:formatCode>
                <c:ptCount val="17"/>
                <c:pt idx="0">
                  <c:v>42.2</c:v>
                </c:pt>
                <c:pt idx="1">
                  <c:v>41.7</c:v>
                </c:pt>
                <c:pt idx="2">
                  <c:v>42.5</c:v>
                </c:pt>
                <c:pt idx="3">
                  <c:v>40.2</c:v>
                </c:pt>
                <c:pt idx="4">
                  <c:v>40.7</c:v>
                </c:pt>
                <c:pt idx="5">
                  <c:v>42.3</c:v>
                </c:pt>
                <c:pt idx="6">
                  <c:v>39.2</c:v>
                </c:pt>
                <c:pt idx="7">
                  <c:v>42.2</c:v>
                </c:pt>
                <c:pt idx="8">
                  <c:v>42.3</c:v>
                </c:pt>
                <c:pt idx="9">
                  <c:v>47.9</c:v>
                </c:pt>
                <c:pt idx="10">
                  <c:v>45.7</c:v>
                </c:pt>
                <c:pt idx="11">
                  <c:v>77.5</c:v>
                </c:pt>
                <c:pt idx="12">
                  <c:v>114.0</c:v>
                </c:pt>
                <c:pt idx="13">
                  <c:v>103.0</c:v>
                </c:pt>
                <c:pt idx="14">
                  <c:v>90.8</c:v>
                </c:pt>
                <c:pt idx="15">
                  <c:v>104.0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raw!$D$1</c:f>
              <c:strCache>
                <c:ptCount val="1"/>
                <c:pt idx="0">
                  <c:v>带宽（m/s）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raw!$A$2:$A$18</c:f>
              <c:numCache>
                <c:formatCode>General</c:formatCode>
                <c:ptCount val="1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</c:numCache>
            </c:numRef>
          </c:cat>
          <c:val>
            <c:numRef>
              <c:f>raw!$D$2:$D$18</c:f>
              <c:numCache>
                <c:formatCode>General</c:formatCode>
                <c:ptCount val="17"/>
                <c:pt idx="0">
                  <c:v>1.84</c:v>
                </c:pt>
                <c:pt idx="1">
                  <c:v>3.74</c:v>
                </c:pt>
                <c:pt idx="2">
                  <c:v>7.38</c:v>
                </c:pt>
                <c:pt idx="3">
                  <c:v>14.6</c:v>
                </c:pt>
                <c:pt idx="4">
                  <c:v>29.0</c:v>
                </c:pt>
                <c:pt idx="5">
                  <c:v>55.0</c:v>
                </c:pt>
                <c:pt idx="6">
                  <c:v>108.0</c:v>
                </c:pt>
                <c:pt idx="7">
                  <c:v>197.0</c:v>
                </c:pt>
                <c:pt idx="8">
                  <c:v>359.0</c:v>
                </c:pt>
                <c:pt idx="9">
                  <c:v>625.0</c:v>
                </c:pt>
                <c:pt idx="10">
                  <c:v>974.0</c:v>
                </c:pt>
                <c:pt idx="11">
                  <c:v>1198.0</c:v>
                </c:pt>
                <c:pt idx="12">
                  <c:v>1198.0</c:v>
                </c:pt>
                <c:pt idx="13">
                  <c:v>1198.0</c:v>
                </c:pt>
                <c:pt idx="14">
                  <c:v>1198.0</c:v>
                </c:pt>
                <c:pt idx="15">
                  <c:v>1198.0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raw!$E$1</c:f>
              <c:strCache>
                <c:ptCount val="1"/>
                <c:pt idx="0">
                  <c:v>延迟（us）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raw!$A$2:$A$18</c:f>
              <c:numCache>
                <c:formatCode>General</c:formatCode>
                <c:ptCount val="1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</c:numCache>
            </c:numRef>
          </c:cat>
          <c:val>
            <c:numRef>
              <c:f>raw!$E$2:$E$18</c:f>
              <c:numCache>
                <c:formatCode>General</c:formatCode>
                <c:ptCount val="17"/>
                <c:pt idx="0">
                  <c:v>43.2</c:v>
                </c:pt>
                <c:pt idx="1">
                  <c:v>45.4</c:v>
                </c:pt>
                <c:pt idx="2">
                  <c:v>46.2</c:v>
                </c:pt>
                <c:pt idx="3">
                  <c:v>45.7</c:v>
                </c:pt>
                <c:pt idx="4">
                  <c:v>44.5</c:v>
                </c:pt>
                <c:pt idx="5">
                  <c:v>45.3</c:v>
                </c:pt>
                <c:pt idx="6">
                  <c:v>44.5</c:v>
                </c:pt>
                <c:pt idx="7">
                  <c:v>46.4</c:v>
                </c:pt>
                <c:pt idx="8">
                  <c:v>46.6</c:v>
                </c:pt>
                <c:pt idx="9">
                  <c:v>50.2</c:v>
                </c:pt>
                <c:pt idx="10">
                  <c:v>87.7</c:v>
                </c:pt>
                <c:pt idx="11">
                  <c:v>181.0</c:v>
                </c:pt>
                <c:pt idx="12">
                  <c:v>251.0</c:v>
                </c:pt>
                <c:pt idx="13">
                  <c:v>296.0</c:v>
                </c:pt>
                <c:pt idx="14">
                  <c:v>304.0</c:v>
                </c:pt>
                <c:pt idx="15">
                  <c:v>310.0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69707552"/>
        <c:axId val="-969704992"/>
      </c:lineChart>
      <c:catAx>
        <c:axId val="-96970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69704992"/>
        <c:crosses val="autoZero"/>
        <c:auto val="1"/>
        <c:lblAlgn val="ctr"/>
        <c:lblOffset val="100"/>
        <c:noMultiLvlLbl val="0"/>
      </c:catAx>
      <c:valAx>
        <c:axId val="-9697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6970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6285-D7F6-F740-B584-1423AD5B552B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429A3-13E6-EC47-BEED-232CE1ADE1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070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486CB-F619-4ADB-9D82-172AE2FD3D06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ACAC8-B0AF-404B-A955-F05D4217C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3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83FB3-ECF4-B546-936E-64B56EA5EA5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350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会分两阶段，进行使用不同策略产生，平台使用初期，所有资源都很充足，我们使用基于过滤条件和资源剩余排序，满足感知硬件高可用并且资源平均分布，到平台使用中后期，我们使用加权方式进行优化排序，减少资源碎片化和资源冲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87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分享技术实践，介绍项目来源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简单自我介绍，打造适合客户生产环境，数据库云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7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数据库云是</a:t>
            </a:r>
            <a:r>
              <a:rPr kumimoji="1" lang="en-US" altLang="zh-CN" dirty="0" smtClean="0"/>
              <a:t>PaaS</a:t>
            </a:r>
            <a:r>
              <a:rPr kumimoji="1" lang="zh-CN" altLang="en-US" dirty="0" smtClean="0"/>
              <a:t>的子类，主要是因为数据库是由有状态服务，高性能，高可用，高扩张。</a:t>
            </a:r>
            <a:endParaRPr kumimoji="1" lang="en-US" altLang="zh-CN" smtClean="0"/>
          </a:p>
          <a:p>
            <a:r>
              <a:rPr kumimoji="1" lang="zh-CN" altLang="en-US" smtClean="0"/>
              <a:t>分布式</a:t>
            </a:r>
            <a:r>
              <a:rPr kumimoji="1" lang="zh-CN" altLang="en-US" dirty="0" smtClean="0"/>
              <a:t>数据库普及，需要数据库的容器化。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8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确定资源管理对象模型，标记物理特性，保证我们在物理硬件选择上是高可用，符合业务需求的。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5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确定资源管理对象模型，标记物理特性，保证我们在物理硬件选择上是高可用，符合业务需求的。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过于公平，会产生碎片，没有考虑到备选物理机资源与需求资源比率的匹配问题，解决资源碎片问题。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8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断言和排序过于简单，但也给了我们启发，通过对可选物理机添加标签来多维度的控制。调度器的框架也给我们自己研究开发留下了可能。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CAC8-B0AF-404B-A955-F05D4217C3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7362" y="1122455"/>
            <a:ext cx="8519160" cy="67236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Rectangle 7"/>
          <p:cNvSpPr/>
          <p:nvPr/>
        </p:nvSpPr>
        <p:spPr>
          <a:xfrm>
            <a:off x="767362" y="3583080"/>
            <a:ext cx="8519160" cy="67236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Rectangle 8"/>
          <p:cNvSpPr/>
          <p:nvPr/>
        </p:nvSpPr>
        <p:spPr>
          <a:xfrm>
            <a:off x="767362" y="1237316"/>
            <a:ext cx="8519160" cy="22860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0" name="Group 9"/>
          <p:cNvGrpSpPr/>
          <p:nvPr/>
        </p:nvGrpSpPr>
        <p:grpSpPr>
          <a:xfrm>
            <a:off x="8041013" y="3390769"/>
            <a:ext cx="900753" cy="90075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" y="1193519"/>
            <a:ext cx="8305800" cy="252984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0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540" y="3657600"/>
            <a:ext cx="6576060" cy="891540"/>
          </a:xfrm>
        </p:spPr>
        <p:txBody>
          <a:bodyPr>
            <a:normAutofit/>
          </a:bodyPr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380985" indent="0" algn="ctr">
              <a:buNone/>
              <a:defRPr sz="2333"/>
            </a:lvl2pPr>
            <a:lvl3pPr marL="761970" indent="0" algn="ctr">
              <a:buNone/>
              <a:defRPr sz="2000"/>
            </a:lvl3pPr>
            <a:lvl4pPr marL="1142954" indent="0" algn="ctr">
              <a:buNone/>
              <a:defRPr sz="1667"/>
            </a:lvl4pPr>
            <a:lvl5pPr marL="1523939" indent="0" algn="ctr">
              <a:buNone/>
              <a:defRPr sz="1667"/>
            </a:lvl5pPr>
            <a:lvl6pPr marL="1904924" indent="0" algn="ctr">
              <a:buNone/>
              <a:defRPr sz="1667"/>
            </a:lvl6pPr>
            <a:lvl7pPr marL="2285909" indent="0" algn="ctr">
              <a:buNone/>
              <a:defRPr sz="1667"/>
            </a:lvl7pPr>
            <a:lvl8pPr marL="2666893" indent="0" algn="ctr">
              <a:buNone/>
              <a:defRPr sz="1667"/>
            </a:lvl8pPr>
            <a:lvl9pPr marL="3047878" indent="0" algn="ctr">
              <a:buNone/>
              <a:defRPr sz="1667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44" y="3574445"/>
            <a:ext cx="994890" cy="533400"/>
          </a:xfrm>
        </p:spPr>
        <p:txBody>
          <a:bodyPr/>
          <a:lstStyle>
            <a:lvl1pPr>
              <a:defRPr sz="2333"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444500"/>
            <a:ext cx="2127250" cy="4699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444500"/>
            <a:ext cx="6254750" cy="4699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317469" y="535765"/>
            <a:ext cx="158751" cy="53578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8" name="直接连接符 8"/>
          <p:cNvCxnSpPr/>
          <p:nvPr userDrawn="1"/>
        </p:nvCxnSpPr>
        <p:spPr>
          <a:xfrm>
            <a:off x="317467" y="1115035"/>
            <a:ext cx="9366316" cy="1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98324"/>
            <a:ext cx="10160000" cy="161667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940" y="1021080"/>
            <a:ext cx="7734300" cy="293370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4812" y="4183380"/>
            <a:ext cx="7543800" cy="889000"/>
          </a:xfrm>
        </p:spPr>
        <p:txBody>
          <a:bodyPr anchor="t">
            <a:normAutofit/>
          </a:bodyPr>
          <a:lstStyle>
            <a:lvl1pPr marL="0" indent="0">
              <a:buNone/>
              <a:defRPr sz="1667">
                <a:solidFill>
                  <a:schemeClr val="tx1"/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1390" y="5227320"/>
            <a:ext cx="2203591" cy="304271"/>
          </a:xfrm>
        </p:spPr>
        <p:txBody>
          <a:bodyPr/>
          <a:lstStyle/>
          <a:p>
            <a:fld id="{DDD67DAC-232D-4042-B5C0-E64770A42A28}" type="datetimeFigureOut">
              <a:rPr lang="en-US" smtClean="0"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8923" y="5227320"/>
            <a:ext cx="5273040" cy="304271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47833" y="1938207"/>
            <a:ext cx="900753" cy="90075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085" y="2088444"/>
            <a:ext cx="990248" cy="600277"/>
          </a:xfrm>
        </p:spPr>
        <p:txBody>
          <a:bodyPr/>
          <a:lstStyle>
            <a:lvl1pPr>
              <a:defRPr sz="2333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28800"/>
            <a:ext cx="3962400" cy="331470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3520" y="1828800"/>
            <a:ext cx="3962400" cy="331470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0" y="1706880"/>
            <a:ext cx="3962400" cy="533400"/>
          </a:xfrm>
        </p:spPr>
        <p:txBody>
          <a:bodyPr anchor="ctr">
            <a:normAutofit/>
          </a:bodyPr>
          <a:lstStyle>
            <a:lvl1pPr marL="0" indent="0">
              <a:buNone/>
              <a:defRPr sz="1667" b="1">
                <a:solidFill>
                  <a:schemeClr val="accent1">
                    <a:lumMod val="75000"/>
                  </a:schemeClr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286000"/>
            <a:ext cx="3962400" cy="274320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3520" y="1706880"/>
            <a:ext cx="3962400" cy="533400"/>
          </a:xfrm>
        </p:spPr>
        <p:txBody>
          <a:bodyPr anchor="ctr">
            <a:normAutofit/>
          </a:bodyPr>
          <a:lstStyle>
            <a:lvl1pPr marL="0" indent="0">
              <a:buNone/>
              <a:defRPr sz="1667" b="1">
                <a:solidFill>
                  <a:schemeClr val="accent1">
                    <a:lumMod val="75000"/>
                  </a:schemeClr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3520" y="2286000"/>
            <a:ext cx="3962400" cy="274320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919784" y="1"/>
            <a:ext cx="3240216" cy="5714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0" y="571500"/>
            <a:ext cx="2667000" cy="1447800"/>
          </a:xfrm>
        </p:spPr>
        <p:txBody>
          <a:bodyPr anchor="b">
            <a:normAutofit/>
          </a:bodyPr>
          <a:lstStyle>
            <a:lvl1pPr>
              <a:defRPr sz="2667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571500"/>
            <a:ext cx="5593080" cy="418338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24700" y="2019300"/>
            <a:ext cx="2667000" cy="274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33"/>
              </a:spcBef>
              <a:buNone/>
              <a:defRPr sz="1167">
                <a:solidFill>
                  <a:schemeClr val="accent1">
                    <a:lumMod val="50000"/>
                  </a:schemeClr>
                </a:solidFill>
              </a:defRPr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9501438" y="5191401"/>
            <a:ext cx="381000" cy="3810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919784" y="1"/>
            <a:ext cx="3240216" cy="5714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0" y="571500"/>
            <a:ext cx="2667000" cy="1447800"/>
          </a:xfrm>
        </p:spPr>
        <p:txBody>
          <a:bodyPr anchor="b">
            <a:normAutofit/>
          </a:bodyPr>
          <a:lstStyle>
            <a:lvl1pPr>
              <a:defRPr sz="2667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919783" cy="5715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24700" y="2019300"/>
            <a:ext cx="2667000" cy="274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33"/>
              </a:spcBef>
              <a:buNone/>
              <a:defRPr sz="1167">
                <a:solidFill>
                  <a:schemeClr val="accent1">
                    <a:lumMod val="50000"/>
                  </a:schemeClr>
                </a:solidFill>
              </a:defRPr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12/4/17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501438" y="5191401"/>
            <a:ext cx="381000" cy="3810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403860"/>
            <a:ext cx="8382000" cy="1341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767840"/>
            <a:ext cx="8382000" cy="337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020" y="5227320"/>
            <a:ext cx="272796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7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smtClean="0"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6780" y="5227320"/>
            <a:ext cx="527304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7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501438" y="5191401"/>
            <a:ext cx="381000" cy="3810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25940" y="5227320"/>
            <a:ext cx="533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1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52394" indent="-152394" algn="l" defTabSz="76197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67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indent="-152394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76" indent="-152394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838166" indent="-152394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066757" indent="-152394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333280" indent="-190492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583270" indent="-190492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1833260" indent="-190492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083250" indent="-190492" algn="l" defTabSz="761970" rtl="0" eaLnBrk="1" latinLnBrk="0" hangingPunct="1">
        <a:lnSpc>
          <a:spcPct val="90000"/>
        </a:lnSpc>
        <a:spcBef>
          <a:spcPts val="333"/>
        </a:spcBef>
        <a:spcAft>
          <a:spcPts val="167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bin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04298" y="2675867"/>
            <a:ext cx="3121367" cy="9644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667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开源基石  可信服务</a:t>
            </a:r>
            <a:endParaRPr lang="en-US" altLang="zh-CN" sz="2667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en-US" altLang="zh-CN" sz="1500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1500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上海富麦信息科技有限公司</a:t>
            </a:r>
            <a:endParaRPr lang="zh-CN" altLang="en-US" sz="15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" y="173958"/>
            <a:ext cx="1289635" cy="2682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8637" y="3880884"/>
            <a:ext cx="1994647" cy="3231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00" dirty="0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开源软件与技术</a:t>
            </a:r>
            <a:endParaRPr kumimoji="1" lang="zh-CN" altLang="en-US" sz="1500" dirty="0">
              <a:solidFill>
                <a:schemeClr val="bg1">
                  <a:lumMod val="9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637" y="4323086"/>
            <a:ext cx="1994647" cy="3231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00" dirty="0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弹性分布式架构</a:t>
            </a:r>
            <a:endParaRPr kumimoji="1" lang="zh-CN" altLang="en-US" sz="1500" dirty="0">
              <a:solidFill>
                <a:schemeClr val="bg1">
                  <a:lumMod val="9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8637" y="4765287"/>
            <a:ext cx="1994647" cy="3231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00" dirty="0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云计算和自动化</a:t>
            </a:r>
            <a:endParaRPr kumimoji="1" lang="zh-CN" altLang="en-US" sz="1500" dirty="0">
              <a:solidFill>
                <a:schemeClr val="bg1">
                  <a:lumMod val="9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77" y="1346435"/>
            <a:ext cx="3897923" cy="1072067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E22DF-65FD-4CC5-BB7C-D210C0CF02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09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如何实现高效的调度算法</a:t>
            </a:r>
            <a:endParaRPr 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1119560" y="1201316"/>
            <a:ext cx="7272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dirty="0"/>
              <a:t>求解之路的探索</a:t>
            </a: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400" dirty="0" smtClean="0"/>
              <a:t>现有方案是否</a:t>
            </a:r>
            <a:r>
              <a:rPr kumimoji="1" lang="zh-CN" altLang="en-US" sz="2400" dirty="0"/>
              <a:t>解决了我们的问题</a:t>
            </a:r>
            <a:r>
              <a:rPr kumimoji="1" lang="en-US" altLang="zh-CN" sz="2400" dirty="0"/>
              <a:t>?</a:t>
            </a: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kumimoji="1" lang="en-US" altLang="en-US" sz="2400" dirty="0"/>
              <a:t>我们的研究和探索</a:t>
            </a:r>
          </a:p>
        </p:txBody>
      </p:sp>
    </p:spTree>
    <p:extLst>
      <p:ext uri="{BB962C8B-B14F-4D97-AF65-F5344CB8AC3E}">
        <p14:creationId xmlns:p14="http://schemas.microsoft.com/office/powerpoint/2010/main" val="13765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35984" y="913284"/>
            <a:ext cx="5080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sz="1200" dirty="0" err="1">
                <a:latin typeface="微软雅黑"/>
                <a:ea typeface="微软雅黑"/>
                <a:cs typeface="微软雅黑"/>
              </a:rPr>
              <a:t>Mesos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采用了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DRF(Dominant Resource Fairness) 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调度机制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</a:pPr>
            <a:endParaRPr kumimoji="1" lang="en-US" altLang="zh-CN" sz="1200" dirty="0">
              <a:latin typeface="微软雅黑"/>
              <a:ea typeface="微软雅黑"/>
              <a:cs typeface="微软雅黑"/>
            </a:endParaRP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sz="1200" dirty="0" err="1">
                <a:latin typeface="微软雅黑"/>
                <a:ea typeface="微软雅黑"/>
                <a:cs typeface="微软雅黑"/>
              </a:rPr>
              <a:t>Mesos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中的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DRF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调度算法过分的追求公平，没有考虑到实际的应用需求。在实际生产线上，往往需要类似于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中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Capacity 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Scheduler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的调度机制，将所有资源分成若干个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queue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，每个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queue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分配一定量的资源，每个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user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有一定的资源使用上限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</a:pPr>
            <a:endParaRPr kumimoji="1" lang="en-US" altLang="zh-CN" sz="1200" dirty="0">
              <a:latin typeface="微软雅黑"/>
              <a:ea typeface="微软雅黑"/>
              <a:cs typeface="微软雅黑"/>
            </a:endParaRP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sz="1200" dirty="0" err="1">
                <a:latin typeface="微软雅黑"/>
                <a:ea typeface="微软雅黑"/>
                <a:cs typeface="微软雅黑"/>
              </a:rPr>
              <a:t>Mesos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采用了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Resource Offer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机制，这种调度机制面临着资源碎片问题，即：每个节点上的资源不可能全部被分配完，剩下的一点可能不足以让任何任务运行，这样，便产生了类似于操作系统中的内存碎片问题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sz="12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4" y="1132856"/>
            <a:ext cx="4053029" cy="3450916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00" y="188929"/>
            <a:ext cx="2055191" cy="9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1608" y="1273324"/>
            <a:ext cx="81972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Kubernetes 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仅仅是实现了一个极其简单的调度器。鼓励开发者编写自己的调度器注册进框架</a:t>
            </a:r>
            <a:endParaRPr kumimoji="1" lang="en-US" altLang="zh-CN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调度策略分为两大类：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Predicates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Priorities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，其中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Predicates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判断是否将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pod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调度到特定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minion(host)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上运行，而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Priorities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则是在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Predicates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的计算基础上，通过积分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Score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方式，决定调度量。</a:t>
            </a:r>
            <a:endParaRPr kumimoji="1" lang="en-US" altLang="zh-CN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Predicates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包括：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PodFitsPorts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PodFitsResources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NoDiskConflict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MatchNodeSelector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HostName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，即一个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minion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能够被选中的前提是需要经历前面提到的这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Predicates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的检验，而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Priorities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又包括：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LeastRequestedPriority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ServiceSpreadingPriority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kumimoji="1" lang="en-US" altLang="zh-CN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EqualPriority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，分别为通过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Predicates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检验的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minion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计算优先级（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score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），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score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是一个范围是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0-10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的整数，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代表最低优先级，</a:t>
            </a:r>
            <a:r>
              <a:rPr kumimoji="1" lang="en-US" altLang="zh-CN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代表最高优先级。</a:t>
            </a:r>
            <a:endParaRPr kumimoji="1" lang="en-US" altLang="zh-CN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en-US" altLang="en-US" sz="1400" dirty="0" err="1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调度机制还是过于平均，Predicates</a:t>
            </a:r>
            <a:r>
              <a:rPr kumimoji="1" lang="en-US" altLang="en-US" sz="1400" dirty="0" err="1" smtClean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本质上作为一个过滤器</a:t>
            </a:r>
            <a:r>
              <a:rPr kumimoji="1" lang="en-US" altLang="en-US" sz="1400" dirty="0" smtClean="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en-US" sz="1400" dirty="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96" y="290887"/>
            <a:ext cx="1176765" cy="9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43" y="1320803"/>
            <a:ext cx="3891556" cy="2918667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4978574" y="1333132"/>
            <a:ext cx="4709938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kumimoji="1" lang="en-US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基于不同应用的场景数据做资源的实时计算</a:t>
            </a:r>
            <a:r>
              <a:rPr kumimoji="1" lang="zh-CN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en-US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场景数据的短期切片和中长期切片可以适应资源池投产的不同阶段。</a:t>
            </a:r>
          </a:p>
          <a:p>
            <a:pPr marL="228600" indent="-228600">
              <a:buFont typeface="+mj-ea"/>
              <a:buAutoNum type="circleNumDbPlain"/>
            </a:pPr>
            <a:endParaRPr kumimoji="1" lang="en-US" altLang="en-US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en-US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实现了(人工)可干预的分配机制(阈值)</a:t>
            </a:r>
            <a:r>
              <a:rPr kumimoji="1" lang="zh-CN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en-US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zh-CN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通过权重比对利用率</a:t>
            </a:r>
            <a:r>
              <a:rPr kumimoji="1" lang="en-US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优先，容量优先和可用性优先</a:t>
            </a:r>
            <a:r>
              <a:rPr kumimoji="1" lang="zh-CN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进行调控。</a:t>
            </a: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en-US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具体实现采用较为独立的模块方式，方便将来开源后被第三方使用，定制和集成。</a:t>
            </a:r>
          </a:p>
          <a:p>
            <a:pPr marL="228600" indent="-228600">
              <a:buFont typeface="+mj-ea"/>
              <a:buAutoNum type="circleNumDbPlain"/>
            </a:pP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28600" indent="-228600">
              <a:buFont typeface="+mj-ea"/>
              <a:buAutoNum type="circleNumDbPlain"/>
            </a:pPr>
            <a:r>
              <a:rPr kumimoji="1" lang="en-US" altLang="en-US" sz="1400">
                <a:solidFill>
                  <a:schemeClr val="tx1">
                    <a:lumMod val="85000"/>
                  </a:schemeClr>
                </a:solidFill>
                <a:latin typeface="微软雅黑"/>
                <a:ea typeface="微软雅黑"/>
                <a:cs typeface="微软雅黑"/>
              </a:rPr>
              <a:t>面向金融行业应用场景，进行持续的演进和调整。</a:t>
            </a:r>
            <a:endParaRPr kumimoji="1" lang="en-US" altLang="zh-CN" sz="1400">
              <a:solidFill>
                <a:schemeClr val="tx1">
                  <a:lumMod val="8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基于场景加权调度算法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908452782"/>
              </p:ext>
            </p:extLst>
          </p:nvPr>
        </p:nvGraphicFramePr>
        <p:xfrm>
          <a:off x="3999880" y="913284"/>
          <a:ext cx="5867048" cy="3301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71488" y="743683"/>
                <a:ext cx="3888432" cy="3640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3335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400" kern="100"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物理机剩余</m:t>
                      </m:r>
                      <m:r>
                        <m:rPr>
                          <m:sty m:val="p"/>
                        </m:rPr>
                        <a:rPr lang="en-US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CPU</m:t>
                      </m:r>
                      <m:r>
                        <a:rPr lang="zh-CN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资源百分率</m:t>
                      </m:r>
                      <m:r>
                        <a:rPr lang="en-US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400" i="1" kern="100">
                              <a:effectLst/>
                              <a:latin typeface="Cambria Math" charset="0"/>
                              <a:ea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zh-CN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物理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机未分配的</m:t>
                          </m:r>
                          <m:r>
                            <m:rPr>
                              <m:sty m:val="p"/>
                            </m:rPr>
                            <a:rPr lang="en-US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CPU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核数</m:t>
                          </m:r>
                        </m:num>
                        <m:den>
                          <m:r>
                            <a:rPr lang="zh-CN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物理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机</m:t>
                          </m:r>
                          <m:r>
                            <m:rPr>
                              <m:sty m:val="p"/>
                            </m:rPr>
                            <a:rPr lang="en-US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CPU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核数</m:t>
                          </m:r>
                        </m:den>
                      </m:f>
                      <m:r>
                        <a:rPr lang="en-US" altLang="zh-CN" sz="1400" i="1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×100%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宋体" charset="-122"/>
                  <a:cs typeface="Times New Roman" charset="0"/>
                </a:endParaRPr>
              </a:p>
              <a:p>
                <a:pPr marL="13335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物理机剩余内存资源百分率</m:t>
                      </m:r>
                      <m:r>
                        <a:rPr lang="en-US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400" i="1" kern="100">
                              <a:effectLst/>
                              <a:latin typeface="Cambria Math" charset="0"/>
                              <a:ea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zh-CN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物理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机未分配的内存大小</m:t>
                          </m:r>
                        </m:num>
                        <m:den>
                          <m:r>
                            <a:rPr lang="zh-CN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物理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机内存大小</m:t>
                          </m:r>
                        </m:den>
                      </m:f>
                      <m:r>
                        <a:rPr lang="en-US" altLang="zh-CN" sz="1400" i="1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×100%</m:t>
                      </m:r>
                    </m:oMath>
                  </m:oMathPara>
                </a14:m>
                <a:endParaRPr lang="zh-CN" altLang="zh-CN" sz="1400" kern="100" dirty="0" smtClean="0">
                  <a:effectLst/>
                  <a:latin typeface="宋体" charset="-122"/>
                  <a:cs typeface="Times New Roman" charset="0"/>
                </a:endParaRPr>
              </a:p>
              <a:p>
                <a:pPr marL="13335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百分率平均值</m:t>
                      </m:r>
                      <m:r>
                        <m:rPr>
                          <m:sty m:val="p"/>
                        </m:rPr>
                        <a:rPr lang="en-US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μ</m:t>
                      </m:r>
                      <m:r>
                        <a:rPr lang="en-US" altLang="zh-CN" sz="1400" kern="100">
                          <a:effectLst/>
                          <a:latin typeface="Cambria Math" charset="0"/>
                          <a:ea typeface="STZhongsong" charset="-122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400" i="1" kern="100">
                              <a:effectLst/>
                              <a:latin typeface="Cambria Math" charset="0"/>
                              <a:ea typeface="Cambria Math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1400" i="1" kern="100">
                              <a:effectLst/>
                              <a:latin typeface="Cambria Math" charset="0"/>
                              <a:ea typeface="Cambria Math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n-US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𝑖</m:t>
                          </m:r>
                          <m:r>
                            <a:rPr lang="en-US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zh-CN" sz="1400" i="1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物理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机</m:t>
                          </m:r>
                          <m:r>
                            <m:rPr>
                              <m:sty m:val="p"/>
                            </m:rPr>
                            <a:rPr lang="en-US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i</m:t>
                          </m:r>
                          <m:r>
                            <a:rPr lang="zh-CN" altLang="zh-CN" sz="1400" kern="100">
                              <a:effectLst/>
                              <a:latin typeface="Cambria Math" charset="0"/>
                              <a:ea typeface="STZhongsong" charset="-122"/>
                              <a:cs typeface="Times New Roman" charset="0"/>
                            </a:rPr>
                            <m:t>资源百分率</m:t>
                          </m:r>
                        </m:e>
                      </m:nary>
                    </m:oMath>
                  </m:oMathPara>
                </a14:m>
                <a:endParaRPr lang="zh-CN" altLang="zh-CN" sz="1400" kern="100" dirty="0">
                  <a:effectLst/>
                  <a:latin typeface="宋体" charset="-122"/>
                  <a:cs typeface="Times New Roman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zh-CN" sz="1400" kern="100">
                        <a:effectLst/>
                        <a:latin typeface="Cambria Math" charset="0"/>
                        <a:ea typeface="STZhongsong" charset="-122"/>
                        <a:cs typeface="Times New Roman" charset="0"/>
                      </a:rPr>
                      <m:t>集群剩余</m:t>
                    </m:r>
                    <m:r>
                      <m:rPr>
                        <m:sty m:val="p"/>
                      </m:rPr>
                      <a:rPr lang="en-US" altLang="zh-CN" sz="1400" kern="100">
                        <a:effectLst/>
                        <a:latin typeface="Cambria Math" charset="0"/>
                        <a:ea typeface="STZhongsong" charset="-122"/>
                        <a:cs typeface="Times New Roman" charset="0"/>
                      </a:rPr>
                      <m:t>CPU</m:t>
                    </m:r>
                    <m:r>
                      <a:rPr lang="zh-CN" altLang="zh-CN" sz="1400" kern="100">
                        <a:effectLst/>
                        <a:latin typeface="Cambria Math" charset="0"/>
                        <a:ea typeface="STZhongsong" charset="-122"/>
                        <a:cs typeface="Times New Roman" charset="0"/>
                      </a:rPr>
                      <m:t>标准差</m:t>
                    </m:r>
                    <m:r>
                      <a:rPr lang="en-US" altLang="zh-CN" sz="1400" kern="100">
                        <a:effectLst/>
                        <a:latin typeface="Cambria Math" charset="0"/>
                        <a:ea typeface="STZhongsong" charset="-122"/>
                        <a:cs typeface="Times New Roman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14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400" i="1">
                                <a:effectLst/>
                                <a:latin typeface="Cambria Math" charset="0"/>
                                <a:ea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400" i="1" kern="100">
                                <a:effectLst/>
                                <a:latin typeface="Cambria Math" charset="0"/>
                                <a:ea typeface="STZhongsong" charset="-122"/>
                                <a:cs typeface="Times New Roman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 kern="100">
                                <a:effectLst/>
                                <a:latin typeface="Cambria Math" charset="0"/>
                                <a:ea typeface="STZhongsong" charset="-122"/>
                                <a:cs typeface="Times New Roman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400" i="1">
                                <a:effectLst/>
                                <a:latin typeface="Cambria Math" charset="0"/>
                                <a:ea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 kern="100">
                                <a:effectLst/>
                                <a:latin typeface="Cambria Math" charset="0"/>
                                <a:ea typeface="STZhongsong" charset="-122"/>
                                <a:cs typeface="Times New Roman" charset="0"/>
                              </a:rPr>
                              <m:t>𝑖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charset="0"/>
                                <a:ea typeface="STZhongsong" charset="-122"/>
                                <a:cs typeface="Times New Roman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400" i="1" kern="100">
                                <a:effectLst/>
                                <a:latin typeface="Cambria Math" charset="0"/>
                                <a:ea typeface="STZhongsong" charset="-122"/>
                                <a:cs typeface="Times New Roman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sz="1400" i="1">
                                    <a:effectLst/>
                                    <a:latin typeface="Cambria Math" charset="0"/>
                                    <a:ea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sz="1400" i="1">
                                        <a:effectLst/>
                                        <a:latin typeface="Cambria Math" charset="0"/>
                                        <a:ea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zh-CN" sz="1400" i="1" kern="100">
                                        <a:effectLst/>
                                        <a:latin typeface="Cambria Math" charset="0"/>
                                        <a:ea typeface="STZhongsong" charset="-122"/>
                                        <a:cs typeface="Times New Roman" charset="0"/>
                                      </a:rPr>
                                      <m:t>物理</m:t>
                                    </m:r>
                                    <m:r>
                                      <a:rPr lang="zh-CN" altLang="zh-CN" sz="1400" kern="100">
                                        <a:effectLst/>
                                        <a:latin typeface="Cambria Math" charset="0"/>
                                        <a:ea typeface="STZhongsong" charset="-122"/>
                                        <a:cs typeface="Times New Roman" charset="0"/>
                                      </a:rPr>
                                      <m:t>机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kern="100">
                                        <a:effectLst/>
                                        <a:latin typeface="Cambria Math" charset="0"/>
                                        <a:ea typeface="STZhongsong" charset="-122"/>
                                        <a:cs typeface="Times New Roman" charset="0"/>
                                      </a:rPr>
                                      <m:t>i</m:t>
                                    </m:r>
                                    <m:r>
                                      <a:rPr lang="zh-CN" altLang="zh-CN" sz="1400" kern="100">
                                        <a:effectLst/>
                                        <a:latin typeface="Cambria Math" charset="0"/>
                                        <a:ea typeface="STZhongsong" charset="-122"/>
                                        <a:cs typeface="Times New Roman" charset="0"/>
                                      </a:rPr>
                                      <m:t>未分配资源百分率</m:t>
                                    </m:r>
                                    <m:r>
                                      <a:rPr lang="en-US" altLang="zh-CN" sz="1400" i="1" kern="100">
                                        <a:effectLst/>
                                        <a:latin typeface="Cambria Math" charset="0"/>
                                        <a:ea typeface="STZhongsong" charset="-122"/>
                                        <a:cs typeface="Times New Roman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i="1" kern="100">
                                        <a:effectLst/>
                                        <a:latin typeface="Cambria Math" charset="0"/>
                                        <a:ea typeface="STZhongsong" charset="-122"/>
                                        <a:cs typeface="Times New Roman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i="1" kern="100">
                                    <a:effectLst/>
                                    <a:latin typeface="Cambria Math" charset="0"/>
                                    <a:ea typeface="STZhongsong" charset="-122"/>
                                    <a:cs typeface="Times New Roman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8" y="743683"/>
                <a:ext cx="3888432" cy="3640227"/>
              </a:xfrm>
              <a:prstGeom prst="rect">
                <a:avLst/>
              </a:prstGeom>
              <a:blipFill rotWithShape="0">
                <a:blip r:embed="rId3"/>
                <a:stretch>
                  <a:fillRect b="-10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7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如何构造网络模型</a:t>
            </a:r>
            <a:endParaRPr 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1119560" y="1201316"/>
            <a:ext cx="7272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dirty="0"/>
              <a:t>求解之路的探索</a:t>
            </a: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400" dirty="0" smtClean="0"/>
              <a:t>现有方案是否</a:t>
            </a:r>
            <a:r>
              <a:rPr kumimoji="1" lang="zh-CN" altLang="en-US" sz="2400" dirty="0"/>
              <a:t>解决了我们的问题</a:t>
            </a:r>
            <a:r>
              <a:rPr kumimoji="1" lang="en-US" altLang="zh-CN" sz="2400" dirty="0"/>
              <a:t>?</a:t>
            </a: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kumimoji="1" lang="en-US" altLang="en-US" sz="2400" dirty="0"/>
              <a:t>我们的研究和探索</a:t>
            </a:r>
          </a:p>
        </p:txBody>
      </p:sp>
    </p:spTree>
    <p:extLst>
      <p:ext uri="{BB962C8B-B14F-4D97-AF65-F5344CB8AC3E}">
        <p14:creationId xmlns:p14="http://schemas.microsoft.com/office/powerpoint/2010/main" val="15384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" y="769268"/>
            <a:ext cx="9962596" cy="3955671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399480" y="193204"/>
            <a:ext cx="3240360" cy="5760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smtClean="0"/>
              <a:t>容器网络现状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12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 24"/>
          <p:cNvGrpSpPr/>
          <p:nvPr/>
        </p:nvGrpSpPr>
        <p:grpSpPr>
          <a:xfrm>
            <a:off x="831528" y="337220"/>
            <a:ext cx="4248472" cy="3384376"/>
            <a:chOff x="1317173" y="1023257"/>
            <a:chExt cx="6204856" cy="4648200"/>
          </a:xfrm>
        </p:grpSpPr>
        <p:sp>
          <p:nvSpPr>
            <p:cNvPr id="26" name="圆角矩形 25"/>
            <p:cNvSpPr/>
            <p:nvPr/>
          </p:nvSpPr>
          <p:spPr>
            <a:xfrm>
              <a:off x="1317173" y="1023257"/>
              <a:ext cx="6204856" cy="464820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92606" y="1031175"/>
              <a:ext cx="967470" cy="4123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rPr>
                <a:t>host</a:t>
              </a:r>
              <a:endParaRPr kumimoji="0" lang="zh-CN" altLang="en-US" sz="1600" b="0" i="0" u="none" strike="noStrike" kern="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charset="-122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2256860" y="777400"/>
            <a:ext cx="1124378" cy="919253"/>
          </a:xfrm>
          <a:prstGeom prst="roundRect">
            <a:avLst/>
          </a:prstGeom>
          <a:solidFill>
            <a:srgbClr val="D5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45527" y="1921396"/>
            <a:ext cx="762265" cy="391614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bond0</a:t>
            </a:r>
            <a:endParaRPr kumimoji="1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2" name="剪去同侧角的矩形 31"/>
          <p:cNvSpPr/>
          <p:nvPr/>
        </p:nvSpPr>
        <p:spPr>
          <a:xfrm>
            <a:off x="2119040" y="2802365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34" name="直线连接符 33"/>
          <p:cNvCxnSpPr>
            <a:stCxn id="31" idx="2"/>
            <a:endCxn id="32" idx="3"/>
          </p:cNvCxnSpPr>
          <p:nvPr/>
        </p:nvCxnSpPr>
        <p:spPr>
          <a:xfrm flipH="1">
            <a:off x="2386007" y="2313010"/>
            <a:ext cx="440653" cy="489355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44" name="圆角矩形 43"/>
          <p:cNvSpPr/>
          <p:nvPr/>
        </p:nvSpPr>
        <p:spPr>
          <a:xfrm>
            <a:off x="2478645" y="1203826"/>
            <a:ext cx="699324" cy="316569"/>
          </a:xfrm>
          <a:prstGeom prst="roundRect">
            <a:avLst/>
          </a:prstGeom>
          <a:solidFill>
            <a:srgbClr val="F4DA9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vlan10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838" name="直线连接符 837"/>
          <p:cNvCxnSpPr>
            <a:stCxn id="44" idx="2"/>
            <a:endCxn id="31" idx="0"/>
          </p:cNvCxnSpPr>
          <p:nvPr/>
        </p:nvCxnSpPr>
        <p:spPr>
          <a:xfrm flipH="1">
            <a:off x="2826660" y="1520395"/>
            <a:ext cx="1647" cy="401001"/>
          </a:xfrm>
          <a:prstGeom prst="line">
            <a:avLst/>
          </a:prstGeom>
          <a:ln w="254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8" name="直线连接符 1087"/>
          <p:cNvCxnSpPr>
            <a:stCxn id="31" idx="2"/>
            <a:endCxn id="1118" idx="3"/>
          </p:cNvCxnSpPr>
          <p:nvPr/>
        </p:nvCxnSpPr>
        <p:spPr>
          <a:xfrm>
            <a:off x="2826660" y="2313010"/>
            <a:ext cx="391755" cy="489353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09" name="图片 1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45" y="3448603"/>
            <a:ext cx="599453" cy="599453"/>
          </a:xfrm>
          <a:prstGeom prst="rect">
            <a:avLst/>
          </a:prstGeom>
        </p:spPr>
      </p:pic>
      <p:pic>
        <p:nvPicPr>
          <p:cNvPr id="1111" name="图片 1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245" y="777400"/>
            <a:ext cx="309053" cy="317342"/>
          </a:xfrm>
          <a:prstGeom prst="rect">
            <a:avLst/>
          </a:prstGeom>
        </p:spPr>
      </p:pic>
      <p:sp>
        <p:nvSpPr>
          <p:cNvPr id="1118" name="剪去同侧角的矩形 1117"/>
          <p:cNvSpPr/>
          <p:nvPr/>
        </p:nvSpPr>
        <p:spPr>
          <a:xfrm>
            <a:off x="2951448" y="2802363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20" name="圆角矩形 1119"/>
          <p:cNvSpPr/>
          <p:nvPr/>
        </p:nvSpPr>
        <p:spPr>
          <a:xfrm>
            <a:off x="3740284" y="777400"/>
            <a:ext cx="1124378" cy="919253"/>
          </a:xfrm>
          <a:prstGeom prst="roundRect">
            <a:avLst/>
          </a:prstGeom>
          <a:solidFill>
            <a:srgbClr val="D5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21" name="矩形 1120"/>
          <p:cNvSpPr/>
          <p:nvPr/>
        </p:nvSpPr>
        <p:spPr>
          <a:xfrm>
            <a:off x="3928951" y="1921396"/>
            <a:ext cx="762265" cy="391614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bond0</a:t>
            </a:r>
            <a:endParaRPr kumimoji="1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22" name="剪去同侧角的矩形 1121"/>
          <p:cNvSpPr/>
          <p:nvPr/>
        </p:nvSpPr>
        <p:spPr>
          <a:xfrm>
            <a:off x="3602464" y="2802365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123" name="直线连接符 1122"/>
          <p:cNvCxnSpPr/>
          <p:nvPr/>
        </p:nvCxnSpPr>
        <p:spPr>
          <a:xfrm flipH="1">
            <a:off x="3869431" y="2313010"/>
            <a:ext cx="440653" cy="489355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24" name="圆角矩形 1123"/>
          <p:cNvSpPr/>
          <p:nvPr/>
        </p:nvSpPr>
        <p:spPr>
          <a:xfrm>
            <a:off x="3962069" y="1203826"/>
            <a:ext cx="699324" cy="316569"/>
          </a:xfrm>
          <a:prstGeom prst="roundRect">
            <a:avLst/>
          </a:prstGeom>
          <a:solidFill>
            <a:srgbClr val="F4DA9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vlan10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125" name="直线连接符 1124"/>
          <p:cNvCxnSpPr/>
          <p:nvPr/>
        </p:nvCxnSpPr>
        <p:spPr>
          <a:xfrm flipH="1">
            <a:off x="4310084" y="1520395"/>
            <a:ext cx="1647" cy="401001"/>
          </a:xfrm>
          <a:prstGeom prst="line">
            <a:avLst/>
          </a:prstGeom>
          <a:ln w="254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6" name="直线连接符 1125"/>
          <p:cNvCxnSpPr/>
          <p:nvPr/>
        </p:nvCxnSpPr>
        <p:spPr>
          <a:xfrm>
            <a:off x="4310084" y="2313010"/>
            <a:ext cx="391755" cy="489353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27" name="图片 1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69" y="777400"/>
            <a:ext cx="309053" cy="317342"/>
          </a:xfrm>
          <a:prstGeom prst="rect">
            <a:avLst/>
          </a:prstGeom>
        </p:spPr>
      </p:pic>
      <p:sp>
        <p:nvSpPr>
          <p:cNvPr id="1128" name="剪去同侧角的矩形 1127"/>
          <p:cNvSpPr/>
          <p:nvPr/>
        </p:nvSpPr>
        <p:spPr>
          <a:xfrm>
            <a:off x="4434872" y="2802363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pic>
        <p:nvPicPr>
          <p:cNvPr id="1129" name="图片 1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46" y="3451662"/>
            <a:ext cx="599453" cy="599453"/>
          </a:xfrm>
          <a:prstGeom prst="rect">
            <a:avLst/>
          </a:prstGeom>
        </p:spPr>
      </p:pic>
      <p:cxnSp>
        <p:nvCxnSpPr>
          <p:cNvPr id="1131" name="直线连接符 1130"/>
          <p:cNvCxnSpPr/>
          <p:nvPr/>
        </p:nvCxnSpPr>
        <p:spPr>
          <a:xfrm>
            <a:off x="2417352" y="3217538"/>
            <a:ext cx="352704" cy="360042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3" name="直线连接符 1132"/>
          <p:cNvCxnSpPr>
            <a:stCxn id="1118" idx="1"/>
          </p:cNvCxnSpPr>
          <p:nvPr/>
        </p:nvCxnSpPr>
        <p:spPr>
          <a:xfrm flipH="1">
            <a:off x="2777762" y="3217538"/>
            <a:ext cx="440653" cy="360042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直线连接符 1135"/>
          <p:cNvCxnSpPr>
            <a:stCxn id="1122" idx="1"/>
          </p:cNvCxnSpPr>
          <p:nvPr/>
        </p:nvCxnSpPr>
        <p:spPr>
          <a:xfrm>
            <a:off x="3869431" y="3217540"/>
            <a:ext cx="440652" cy="36004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直线连接符 1138"/>
          <p:cNvCxnSpPr>
            <a:stCxn id="1128" idx="1"/>
          </p:cNvCxnSpPr>
          <p:nvPr/>
        </p:nvCxnSpPr>
        <p:spPr>
          <a:xfrm flipH="1">
            <a:off x="4310083" y="3217538"/>
            <a:ext cx="391756" cy="360042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2" name="矩形 1141"/>
          <p:cNvSpPr/>
          <p:nvPr/>
        </p:nvSpPr>
        <p:spPr>
          <a:xfrm>
            <a:off x="994100" y="2798808"/>
            <a:ext cx="951254" cy="4222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SR-IOV</a:t>
            </a:r>
          </a:p>
          <a:p>
            <a:pPr algn="ctr"/>
            <a:r>
              <a:rPr kumimoji="1" lang="en-US" altLang="zh-CN" sz="1200" dirty="0" smtClean="0"/>
              <a:t>plugin</a:t>
            </a:r>
            <a:endParaRPr kumimoji="1" lang="zh-CN" altLang="en-US" sz="1200" dirty="0"/>
          </a:p>
        </p:txBody>
      </p:sp>
      <p:sp>
        <p:nvSpPr>
          <p:cNvPr id="1145" name="矩形 1144"/>
          <p:cNvSpPr/>
          <p:nvPr/>
        </p:nvSpPr>
        <p:spPr>
          <a:xfrm>
            <a:off x="937368" y="806710"/>
            <a:ext cx="1118296" cy="826654"/>
          </a:xfrm>
          <a:prstGeom prst="rect">
            <a:avLst/>
          </a:prstGeom>
          <a:solidFill>
            <a:srgbClr val="D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>
              <a:solidFill>
                <a:schemeClr val="tx1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Docker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143" name="图片 1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19" y="815074"/>
            <a:ext cx="490360" cy="538622"/>
          </a:xfrm>
          <a:prstGeom prst="rect">
            <a:avLst/>
          </a:prstGeom>
        </p:spPr>
      </p:pic>
      <p:grpSp>
        <p:nvGrpSpPr>
          <p:cNvPr id="1148" name="组 1147"/>
          <p:cNvGrpSpPr/>
          <p:nvPr/>
        </p:nvGrpSpPr>
        <p:grpSpPr>
          <a:xfrm>
            <a:off x="5379160" y="337220"/>
            <a:ext cx="4248472" cy="3384376"/>
            <a:chOff x="1317173" y="1023257"/>
            <a:chExt cx="6204856" cy="4648200"/>
          </a:xfrm>
        </p:grpSpPr>
        <p:sp>
          <p:nvSpPr>
            <p:cNvPr id="1149" name="圆角矩形 1148"/>
            <p:cNvSpPr/>
            <p:nvPr/>
          </p:nvSpPr>
          <p:spPr>
            <a:xfrm>
              <a:off x="1317173" y="1023257"/>
              <a:ext cx="6204856" cy="464820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1150" name="矩形 1149"/>
            <p:cNvSpPr/>
            <p:nvPr/>
          </p:nvSpPr>
          <p:spPr>
            <a:xfrm>
              <a:off x="1892606" y="1031175"/>
              <a:ext cx="967470" cy="4123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rPr>
                <a:t>host</a:t>
              </a:r>
              <a:endParaRPr kumimoji="0" lang="zh-CN" altLang="en-US" sz="1600" b="0" i="0" u="none" strike="noStrike" kern="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charset="-122"/>
              </a:endParaRPr>
            </a:p>
          </p:txBody>
        </p:sp>
      </p:grpSp>
      <p:sp>
        <p:nvSpPr>
          <p:cNvPr id="1151" name="圆角矩形 1150"/>
          <p:cNvSpPr/>
          <p:nvPr/>
        </p:nvSpPr>
        <p:spPr>
          <a:xfrm>
            <a:off x="6804492" y="777400"/>
            <a:ext cx="1124378" cy="919253"/>
          </a:xfrm>
          <a:prstGeom prst="roundRect">
            <a:avLst/>
          </a:prstGeom>
          <a:solidFill>
            <a:srgbClr val="D5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52" name="矩形 1151"/>
          <p:cNvSpPr/>
          <p:nvPr/>
        </p:nvSpPr>
        <p:spPr>
          <a:xfrm>
            <a:off x="6993159" y="1921396"/>
            <a:ext cx="762265" cy="391614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bond0</a:t>
            </a:r>
            <a:endParaRPr kumimoji="1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53" name="剪去同侧角的矩形 1152"/>
          <p:cNvSpPr/>
          <p:nvPr/>
        </p:nvSpPr>
        <p:spPr>
          <a:xfrm>
            <a:off x="6666672" y="2802365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154" name="直线连接符 1153"/>
          <p:cNvCxnSpPr>
            <a:stCxn id="1177" idx="2"/>
          </p:cNvCxnSpPr>
          <p:nvPr/>
        </p:nvCxnSpPr>
        <p:spPr>
          <a:xfrm flipH="1">
            <a:off x="6933639" y="2313010"/>
            <a:ext cx="440653" cy="489355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55" name="圆角矩形 1154"/>
          <p:cNvSpPr/>
          <p:nvPr/>
        </p:nvSpPr>
        <p:spPr>
          <a:xfrm>
            <a:off x="7026277" y="1203826"/>
            <a:ext cx="699324" cy="316569"/>
          </a:xfrm>
          <a:prstGeom prst="roundRect">
            <a:avLst/>
          </a:prstGeom>
          <a:solidFill>
            <a:srgbClr val="F4DA9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vlan10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156" name="直线连接符 1155"/>
          <p:cNvCxnSpPr>
            <a:endCxn id="1177" idx="0"/>
          </p:cNvCxnSpPr>
          <p:nvPr/>
        </p:nvCxnSpPr>
        <p:spPr>
          <a:xfrm flipH="1">
            <a:off x="7374292" y="1520395"/>
            <a:ext cx="1647" cy="401001"/>
          </a:xfrm>
          <a:prstGeom prst="line">
            <a:avLst/>
          </a:prstGeom>
          <a:ln w="254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7" name="直线连接符 1156"/>
          <p:cNvCxnSpPr>
            <a:stCxn id="1177" idx="2"/>
          </p:cNvCxnSpPr>
          <p:nvPr/>
        </p:nvCxnSpPr>
        <p:spPr>
          <a:xfrm>
            <a:off x="7374292" y="2313010"/>
            <a:ext cx="391755" cy="489353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58" name="图片 11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7" y="3448603"/>
            <a:ext cx="599453" cy="599453"/>
          </a:xfrm>
          <a:prstGeom prst="rect">
            <a:avLst/>
          </a:prstGeom>
        </p:spPr>
      </p:pic>
      <p:pic>
        <p:nvPicPr>
          <p:cNvPr id="1159" name="图片 1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77" y="777400"/>
            <a:ext cx="309053" cy="317342"/>
          </a:xfrm>
          <a:prstGeom prst="rect">
            <a:avLst/>
          </a:prstGeom>
        </p:spPr>
      </p:pic>
      <p:sp>
        <p:nvSpPr>
          <p:cNvPr id="1160" name="剪去同侧角的矩形 1159"/>
          <p:cNvSpPr/>
          <p:nvPr/>
        </p:nvSpPr>
        <p:spPr>
          <a:xfrm>
            <a:off x="7499080" y="2802363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61" name="圆角矩形 1160"/>
          <p:cNvSpPr/>
          <p:nvPr/>
        </p:nvSpPr>
        <p:spPr>
          <a:xfrm>
            <a:off x="8287916" y="777400"/>
            <a:ext cx="1124378" cy="919253"/>
          </a:xfrm>
          <a:prstGeom prst="roundRect">
            <a:avLst/>
          </a:prstGeom>
          <a:solidFill>
            <a:srgbClr val="D5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62" name="矩形 1161"/>
          <p:cNvSpPr/>
          <p:nvPr/>
        </p:nvSpPr>
        <p:spPr>
          <a:xfrm>
            <a:off x="8476583" y="1921396"/>
            <a:ext cx="762265" cy="391614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bond0</a:t>
            </a:r>
            <a:endParaRPr kumimoji="1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63" name="剪去同侧角的矩形 1162"/>
          <p:cNvSpPr/>
          <p:nvPr/>
        </p:nvSpPr>
        <p:spPr>
          <a:xfrm>
            <a:off x="8150096" y="2802365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164" name="直线连接符 1163"/>
          <p:cNvCxnSpPr/>
          <p:nvPr/>
        </p:nvCxnSpPr>
        <p:spPr>
          <a:xfrm flipH="1">
            <a:off x="8417063" y="2313010"/>
            <a:ext cx="440653" cy="489355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65" name="圆角矩形 1164"/>
          <p:cNvSpPr/>
          <p:nvPr/>
        </p:nvSpPr>
        <p:spPr>
          <a:xfrm>
            <a:off x="8509701" y="1203826"/>
            <a:ext cx="699324" cy="316569"/>
          </a:xfrm>
          <a:prstGeom prst="roundRect">
            <a:avLst/>
          </a:prstGeom>
          <a:solidFill>
            <a:srgbClr val="F4DA9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vlan10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166" name="直线连接符 1165"/>
          <p:cNvCxnSpPr/>
          <p:nvPr/>
        </p:nvCxnSpPr>
        <p:spPr>
          <a:xfrm flipH="1">
            <a:off x="8857716" y="1520395"/>
            <a:ext cx="1647" cy="401001"/>
          </a:xfrm>
          <a:prstGeom prst="line">
            <a:avLst/>
          </a:prstGeom>
          <a:ln w="254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7" name="直线连接符 1166"/>
          <p:cNvCxnSpPr/>
          <p:nvPr/>
        </p:nvCxnSpPr>
        <p:spPr>
          <a:xfrm>
            <a:off x="8857716" y="2313010"/>
            <a:ext cx="391755" cy="489353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68" name="图片 1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01" y="777400"/>
            <a:ext cx="309053" cy="317342"/>
          </a:xfrm>
          <a:prstGeom prst="rect">
            <a:avLst/>
          </a:prstGeom>
        </p:spPr>
      </p:pic>
      <p:sp>
        <p:nvSpPr>
          <p:cNvPr id="1169" name="剪去同侧角的矩形 1168"/>
          <p:cNvSpPr/>
          <p:nvPr/>
        </p:nvSpPr>
        <p:spPr>
          <a:xfrm>
            <a:off x="8982504" y="2802363"/>
            <a:ext cx="533934" cy="415175"/>
          </a:xfrm>
          <a:prstGeom prst="snip2SameRect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kern="0" dirty="0" smtClean="0">
                <a:solidFill>
                  <a:prstClr val="white"/>
                </a:solidFill>
                <a:latin typeface="Calibri"/>
                <a:ea typeface="宋体" charset="-122"/>
                <a:cs typeface=""/>
              </a:rPr>
              <a:t>VF</a:t>
            </a: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0</a:t>
            </a:r>
            <a:endParaRPr kumimoji="1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pic>
        <p:nvPicPr>
          <p:cNvPr id="1170" name="图片 11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78" y="3451662"/>
            <a:ext cx="599453" cy="599453"/>
          </a:xfrm>
          <a:prstGeom prst="rect">
            <a:avLst/>
          </a:prstGeom>
        </p:spPr>
      </p:pic>
      <p:cxnSp>
        <p:nvCxnSpPr>
          <p:cNvPr id="1171" name="直线连接符 1170"/>
          <p:cNvCxnSpPr/>
          <p:nvPr/>
        </p:nvCxnSpPr>
        <p:spPr>
          <a:xfrm>
            <a:off x="6964984" y="3217538"/>
            <a:ext cx="352704" cy="360042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/>
          <p:cNvCxnSpPr/>
          <p:nvPr/>
        </p:nvCxnSpPr>
        <p:spPr>
          <a:xfrm flipH="1">
            <a:off x="7325394" y="3217538"/>
            <a:ext cx="440653" cy="360042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3" name="直线连接符 1172"/>
          <p:cNvCxnSpPr/>
          <p:nvPr/>
        </p:nvCxnSpPr>
        <p:spPr>
          <a:xfrm>
            <a:off x="8417063" y="3217540"/>
            <a:ext cx="440652" cy="36004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4" name="直线连接符 1173"/>
          <p:cNvCxnSpPr/>
          <p:nvPr/>
        </p:nvCxnSpPr>
        <p:spPr>
          <a:xfrm flipH="1">
            <a:off x="8857715" y="3217538"/>
            <a:ext cx="391756" cy="360042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5" name="矩形 1174"/>
          <p:cNvSpPr/>
          <p:nvPr/>
        </p:nvSpPr>
        <p:spPr>
          <a:xfrm>
            <a:off x="5541732" y="2798808"/>
            <a:ext cx="951254" cy="4222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SR-IOV</a:t>
            </a:r>
          </a:p>
          <a:p>
            <a:pPr algn="ctr"/>
            <a:r>
              <a:rPr kumimoji="1" lang="en-US" altLang="zh-CN" sz="1200" dirty="0" smtClean="0"/>
              <a:t>plugin</a:t>
            </a:r>
            <a:endParaRPr kumimoji="1" lang="zh-CN" altLang="en-US" sz="1200" dirty="0"/>
          </a:p>
        </p:txBody>
      </p:sp>
      <p:sp>
        <p:nvSpPr>
          <p:cNvPr id="1176" name="矩形 1175"/>
          <p:cNvSpPr/>
          <p:nvPr/>
        </p:nvSpPr>
        <p:spPr>
          <a:xfrm>
            <a:off x="5485000" y="806710"/>
            <a:ext cx="1118296" cy="826654"/>
          </a:xfrm>
          <a:prstGeom prst="rect">
            <a:avLst/>
          </a:prstGeom>
          <a:solidFill>
            <a:srgbClr val="D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>
              <a:solidFill>
                <a:schemeClr val="tx1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Docker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177" name="图片 1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51" y="815074"/>
            <a:ext cx="490360" cy="538622"/>
          </a:xfrm>
          <a:prstGeom prst="rect">
            <a:avLst/>
          </a:prstGeom>
        </p:spPr>
      </p:pic>
      <p:sp>
        <p:nvSpPr>
          <p:cNvPr id="1178" name="矩形 1177"/>
          <p:cNvSpPr/>
          <p:nvPr/>
        </p:nvSpPr>
        <p:spPr>
          <a:xfrm>
            <a:off x="2256860" y="4369668"/>
            <a:ext cx="6992611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Switch -10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GbE</a:t>
            </a:r>
            <a:endParaRPr kumimoji="1" lang="zh-CN" altLang="en-US" dirty="0"/>
          </a:p>
        </p:txBody>
      </p:sp>
      <p:sp>
        <p:nvSpPr>
          <p:cNvPr id="1179" name="剪去同侧角的矩形 1178"/>
          <p:cNvSpPr/>
          <p:nvPr/>
        </p:nvSpPr>
        <p:spPr>
          <a:xfrm>
            <a:off x="2554323" y="4286962"/>
            <a:ext cx="544671" cy="199153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smtClean="0">
                <a:solidFill>
                  <a:schemeClr val="tx1"/>
                </a:solidFill>
              </a:rPr>
              <a:t>port</a:t>
            </a:r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80" name="剪去同侧角的矩形 1179"/>
          <p:cNvSpPr/>
          <p:nvPr/>
        </p:nvSpPr>
        <p:spPr>
          <a:xfrm>
            <a:off x="4057528" y="4301347"/>
            <a:ext cx="544671" cy="199153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smtClean="0">
                <a:solidFill>
                  <a:schemeClr val="tx1"/>
                </a:solidFill>
              </a:rPr>
              <a:t>port</a:t>
            </a:r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81" name="剪去同侧角的矩形 1180"/>
          <p:cNvSpPr/>
          <p:nvPr/>
        </p:nvSpPr>
        <p:spPr>
          <a:xfrm>
            <a:off x="7101955" y="4268493"/>
            <a:ext cx="544671" cy="199153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smtClean="0">
                <a:solidFill>
                  <a:schemeClr val="tx1"/>
                </a:solidFill>
              </a:rPr>
              <a:t>port</a:t>
            </a:r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82" name="剪去同侧角的矩形 1181"/>
          <p:cNvSpPr/>
          <p:nvPr/>
        </p:nvSpPr>
        <p:spPr>
          <a:xfrm>
            <a:off x="8422495" y="4268493"/>
            <a:ext cx="544671" cy="199153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smtClean="0">
                <a:solidFill>
                  <a:schemeClr val="tx1"/>
                </a:solidFill>
              </a:rPr>
              <a:t>port</a:t>
            </a:r>
            <a:endParaRPr kumimoji="1"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1186" name="肘形连接符 1185"/>
          <p:cNvCxnSpPr>
            <a:endCxn id="1179" idx="3"/>
          </p:cNvCxnSpPr>
          <p:nvPr/>
        </p:nvCxnSpPr>
        <p:spPr>
          <a:xfrm rot="16200000" flipH="1">
            <a:off x="2604474" y="4064777"/>
            <a:ext cx="387768" cy="5660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肘形连接符 1187"/>
          <p:cNvCxnSpPr>
            <a:endCxn id="1180" idx="3"/>
          </p:cNvCxnSpPr>
          <p:nvPr/>
        </p:nvCxnSpPr>
        <p:spPr>
          <a:xfrm rot="16200000" flipH="1">
            <a:off x="4135438" y="4106920"/>
            <a:ext cx="369075" cy="1977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4" name="肘形连接符 1193"/>
          <p:cNvCxnSpPr>
            <a:endCxn id="1181" idx="3"/>
          </p:cNvCxnSpPr>
          <p:nvPr/>
        </p:nvCxnSpPr>
        <p:spPr>
          <a:xfrm rot="16200000" flipH="1">
            <a:off x="7202376" y="4096577"/>
            <a:ext cx="336223" cy="7608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7" name="肘形连接符 1196"/>
          <p:cNvCxnSpPr>
            <a:endCxn id="1182" idx="3"/>
          </p:cNvCxnSpPr>
          <p:nvPr/>
        </p:nvCxnSpPr>
        <p:spPr>
          <a:xfrm rot="5400000">
            <a:off x="8592260" y="4010646"/>
            <a:ext cx="360419" cy="155275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6448152" y="928975"/>
            <a:ext cx="3313330" cy="3456384"/>
          </a:xfrm>
          <a:prstGeom prst="rect">
            <a:avLst/>
          </a:prstGeom>
        </p:spPr>
        <p:txBody>
          <a:bodyPr>
            <a:normAutofit/>
          </a:bodyPr>
          <a:lstStyle>
            <a:lvl1pPr marL="152394" indent="-152394" algn="l" defTabSz="76197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indent="-152394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76" indent="-152394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8166" indent="-152394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6757" indent="-152394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3280" indent="-190492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83270" indent="-190492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33260" indent="-190492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83250" indent="-190492" algn="l" defTabSz="7619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167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支持</a:t>
            </a:r>
            <a:r>
              <a:rPr kumimoji="1" lang="en-US" altLang="zh-CN" sz="2000" dirty="0" smtClean="0"/>
              <a:t>VLAN</a:t>
            </a:r>
            <a:r>
              <a:rPr kumimoji="1" lang="zh-CN" altLang="en-US" sz="2000" dirty="0" smtClean="0"/>
              <a:t>网络的支持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支持网卡</a:t>
            </a:r>
            <a:r>
              <a:rPr kumimoji="1" lang="en-US" altLang="zh-CN" sz="2000" dirty="0" smtClean="0"/>
              <a:t>bond</a:t>
            </a:r>
            <a:r>
              <a:rPr kumimoji="1" lang="zh-CN" altLang="en-US" sz="2000" dirty="0" smtClean="0"/>
              <a:t>高</a:t>
            </a:r>
            <a:r>
              <a:rPr kumimoji="1" lang="zh-CN" altLang="en-US" sz="2000" dirty="0"/>
              <a:t>可用</a:t>
            </a:r>
            <a:r>
              <a:rPr kumimoji="1" lang="zh-CN" altLang="en-US" sz="2000" dirty="0" smtClean="0"/>
              <a:t>结构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每个容器使用独立的网卡，物理级隔离流量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支持</a:t>
            </a:r>
            <a:r>
              <a:rPr kumimoji="1" lang="en-US" altLang="zh-CN" sz="2000" dirty="0" err="1" smtClean="0"/>
              <a:t>Tx</a:t>
            </a:r>
            <a:r>
              <a:rPr kumimoji="1" lang="zh-CN" altLang="en-US" sz="2000" dirty="0" smtClean="0"/>
              <a:t>流控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464114"/>
              </p:ext>
            </p:extLst>
          </p:nvPr>
        </p:nvGraphicFramePr>
        <p:xfrm>
          <a:off x="903536" y="928975"/>
          <a:ext cx="5328592" cy="284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5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如何构建存储模型</a:t>
            </a:r>
            <a:endParaRPr 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1119560" y="1201316"/>
            <a:ext cx="7272808" cy="57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kumimoji="1" lang="en-US" altLang="en-US" sz="2400" dirty="0" smtClean="0"/>
              <a:t>我们的研究和探索</a:t>
            </a:r>
            <a:endParaRPr kumimoji="1"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67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6300" y="1129308"/>
            <a:ext cx="8668196" cy="2529840"/>
          </a:xfrm>
        </p:spPr>
        <p:txBody>
          <a:bodyPr/>
          <a:lstStyle/>
          <a:p>
            <a:r>
              <a:rPr lang="zh-CN" altLang="en-US" dirty="0"/>
              <a:t>我们是如何</a:t>
            </a:r>
            <a:r>
              <a:rPr lang="zh-CN" altLang="en-US" dirty="0" smtClean="0"/>
              <a:t>构建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金融级</a:t>
            </a:r>
            <a:r>
              <a:rPr lang="zh-CN" altLang="en-US" dirty="0"/>
              <a:t>数据</a:t>
            </a:r>
            <a:r>
              <a:rPr lang="zh-CN" altLang="en-US" dirty="0" smtClean="0"/>
              <a:t>库云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1540" y="3766160"/>
            <a:ext cx="6576060" cy="891540"/>
          </a:xfrm>
        </p:spPr>
        <p:txBody>
          <a:bodyPr/>
          <a:lstStyle/>
          <a:p>
            <a:endParaRPr lang="en-US" dirty="0" smtClean="0"/>
          </a:p>
          <a:p>
            <a:r>
              <a:rPr lang="zh-CN" altLang="en-US" dirty="0" smtClean="0"/>
              <a:t>上海富麦信息科技有限公司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/>
          <p:cNvSpPr txBox="1">
            <a:spLocks/>
          </p:cNvSpPr>
          <p:nvPr/>
        </p:nvSpPr>
        <p:spPr>
          <a:xfrm>
            <a:off x="6744454" y="734523"/>
            <a:ext cx="3147706" cy="361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混合模式存储架构</a:t>
            </a:r>
            <a:endParaRPr kumimoji="1" lang="en-US" altLang="zh-CN" sz="19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9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支持本地磁盘和</a:t>
            </a:r>
            <a:r>
              <a:rPr kumimoji="1" lang="en-US" altLang="zh-CN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SAN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9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数据日志分离存储提高性能</a:t>
            </a:r>
            <a:endParaRPr kumimoji="1" lang="en-US" altLang="zh-CN" sz="19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9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en-US" altLang="zh-CN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LVM</a:t>
            </a:r>
            <a:r>
              <a:rPr kumimoji="1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技术在线扩容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6" name="幻灯片编号占位符 3"/>
          <p:cNvSpPr txBox="1">
            <a:spLocks/>
          </p:cNvSpPr>
          <p:nvPr/>
        </p:nvSpPr>
        <p:spPr>
          <a:xfrm>
            <a:off x="7303421" y="4906049"/>
            <a:ext cx="2322187" cy="30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AE22DF-65FD-4CC5-BB7C-D210C0CF02D4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 charset="-122"/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 charset="-122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1047552" y="458520"/>
            <a:ext cx="5031411" cy="4447529"/>
            <a:chOff x="185056" y="1001485"/>
            <a:chExt cx="6210236" cy="5780898"/>
          </a:xfrm>
        </p:grpSpPr>
        <p:sp>
          <p:nvSpPr>
            <p:cNvPr id="48" name="同侧圆角矩形 47"/>
            <p:cNvSpPr/>
            <p:nvPr/>
          </p:nvSpPr>
          <p:spPr>
            <a:xfrm>
              <a:off x="2306727" y="5997312"/>
              <a:ext cx="3766457" cy="785071"/>
            </a:xfrm>
            <a:prstGeom prst="round2Same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SAN</a:t>
              </a:r>
              <a:endPara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grpSp>
          <p:nvGrpSpPr>
            <p:cNvPr id="49" name="组 48"/>
            <p:cNvGrpSpPr/>
            <p:nvPr/>
          </p:nvGrpSpPr>
          <p:grpSpPr>
            <a:xfrm>
              <a:off x="2209639" y="1001485"/>
              <a:ext cx="4185653" cy="4669521"/>
              <a:chOff x="1648059" y="1023257"/>
              <a:chExt cx="6268171" cy="4648200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1648059" y="1023257"/>
                <a:ext cx="6268171" cy="4648200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712178" y="5050441"/>
                <a:ext cx="1315830" cy="4299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 smtClean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host</a:t>
                </a:r>
                <a:endParaRPr kumimoji="0" lang="zh-CN" altLang="en-US" sz="2000" b="0" i="0" u="none" strike="noStrike" kern="0" cap="none" spc="0" normalizeH="0" baseline="0" noProof="0" dirty="0" smtClean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endParaRPr>
              </a:p>
            </p:txBody>
          </p:sp>
        </p:grpSp>
        <p:grpSp>
          <p:nvGrpSpPr>
            <p:cNvPr id="50" name="组 49"/>
            <p:cNvGrpSpPr/>
            <p:nvPr/>
          </p:nvGrpSpPr>
          <p:grpSpPr>
            <a:xfrm>
              <a:off x="3090073" y="3224934"/>
              <a:ext cx="1251856" cy="1294603"/>
              <a:chOff x="2362208" y="1871097"/>
              <a:chExt cx="1491335" cy="1862704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2362208" y="1871097"/>
                <a:ext cx="1491335" cy="1862704"/>
              </a:xfrm>
              <a:prstGeom prst="roundRect">
                <a:avLst/>
              </a:prstGeom>
              <a:solidFill>
                <a:srgbClr val="D5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2714046" y="2498628"/>
                <a:ext cx="843726" cy="442039"/>
              </a:xfrm>
              <a:prstGeom prst="roundRect">
                <a:avLst/>
              </a:prstGeom>
              <a:solidFill>
                <a:srgbClr val="F4DA9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Data</a:t>
                </a:r>
                <a:endPara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2714046" y="3057776"/>
                <a:ext cx="843726" cy="442039"/>
              </a:xfrm>
              <a:prstGeom prst="roundRect">
                <a:avLst/>
              </a:prstGeom>
              <a:solidFill>
                <a:srgbClr val="F4DA9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log</a:t>
                </a:r>
                <a:endPara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3389811" y="1861453"/>
              <a:ext cx="2248989" cy="1217574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Docker</a:t>
              </a:r>
              <a:r>
                <a:rPr kumimoji="1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 </a:t>
              </a:r>
              <a:r>
                <a:rPr kumimoji="1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Demon</a:t>
              </a:r>
              <a:endPara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706354" y="2268969"/>
              <a:ext cx="1590261" cy="594980"/>
            </a:xfrm>
            <a:prstGeom prst="rect">
              <a:avLst/>
            </a:prstGeom>
            <a:solidFill>
              <a:srgbClr val="5B9BD5">
                <a:lumMod val="5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LVM-plugin</a:t>
              </a:r>
              <a:endPara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grpSp>
          <p:nvGrpSpPr>
            <p:cNvPr id="53" name="组 52"/>
            <p:cNvGrpSpPr/>
            <p:nvPr/>
          </p:nvGrpSpPr>
          <p:grpSpPr>
            <a:xfrm>
              <a:off x="4647155" y="3224935"/>
              <a:ext cx="1251856" cy="1294603"/>
              <a:chOff x="2362208" y="1871097"/>
              <a:chExt cx="1491335" cy="1862704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2362208" y="1871097"/>
                <a:ext cx="1491335" cy="1862704"/>
              </a:xfrm>
              <a:prstGeom prst="roundRect">
                <a:avLst/>
              </a:prstGeom>
              <a:solidFill>
                <a:srgbClr val="D5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2714046" y="2498628"/>
                <a:ext cx="843726" cy="442039"/>
              </a:xfrm>
              <a:prstGeom prst="roundRect">
                <a:avLst/>
              </a:prstGeom>
              <a:solidFill>
                <a:srgbClr val="F4DA9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Data</a:t>
                </a:r>
                <a:endPara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2714046" y="3057776"/>
                <a:ext cx="843726" cy="442039"/>
              </a:xfrm>
              <a:prstGeom prst="roundRect">
                <a:avLst/>
              </a:prstGeom>
              <a:solidFill>
                <a:srgbClr val="F4DA9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log</a:t>
                </a:r>
                <a:endPara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3389811" y="1179462"/>
              <a:ext cx="2248989" cy="475166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agent</a:t>
              </a:r>
              <a:endPara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55" name="剪去单角的矩形 54"/>
            <p:cNvSpPr/>
            <p:nvPr/>
          </p:nvSpPr>
          <p:spPr>
            <a:xfrm>
              <a:off x="3831272" y="4638148"/>
              <a:ext cx="512728" cy="591518"/>
            </a:xfrm>
            <a:prstGeom prst="snip1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LV</a:t>
              </a:r>
              <a:endPara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56" name="剪去单角的矩形 55"/>
            <p:cNvSpPr/>
            <p:nvPr/>
          </p:nvSpPr>
          <p:spPr>
            <a:xfrm>
              <a:off x="3095334" y="4638148"/>
              <a:ext cx="512728" cy="591518"/>
            </a:xfrm>
            <a:prstGeom prst="snip1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LV</a:t>
              </a:r>
              <a:endPara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57" name="剪去单角的矩形 56"/>
            <p:cNvSpPr/>
            <p:nvPr/>
          </p:nvSpPr>
          <p:spPr>
            <a:xfrm>
              <a:off x="4646682" y="4634946"/>
              <a:ext cx="512728" cy="591518"/>
            </a:xfrm>
            <a:prstGeom prst="snip1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LV</a:t>
              </a:r>
              <a:endParaRPr kumimoji="1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58" name="剪去单角的矩形 57"/>
            <p:cNvSpPr/>
            <p:nvPr/>
          </p:nvSpPr>
          <p:spPr>
            <a:xfrm>
              <a:off x="5386284" y="4634946"/>
              <a:ext cx="512728" cy="591518"/>
            </a:xfrm>
            <a:prstGeom prst="snip1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LV</a:t>
              </a:r>
              <a:endParaRPr kumimoji="1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59" name="罐形 58"/>
            <p:cNvSpPr/>
            <p:nvPr/>
          </p:nvSpPr>
          <p:spPr>
            <a:xfrm>
              <a:off x="3389811" y="5469479"/>
              <a:ext cx="615633" cy="401864"/>
            </a:xfrm>
            <a:prstGeom prst="can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HDD</a:t>
              </a:r>
              <a:endParaRPr kumimoji="1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60" name="罐形 59"/>
            <p:cNvSpPr/>
            <p:nvPr/>
          </p:nvSpPr>
          <p:spPr>
            <a:xfrm>
              <a:off x="5331207" y="6284359"/>
              <a:ext cx="615633" cy="401864"/>
            </a:xfrm>
            <a:prstGeom prst="can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LUN</a:t>
              </a:r>
              <a:endPara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61" name="罐形 60"/>
            <p:cNvSpPr/>
            <p:nvPr/>
          </p:nvSpPr>
          <p:spPr>
            <a:xfrm>
              <a:off x="4617983" y="6284359"/>
              <a:ext cx="615633" cy="401864"/>
            </a:xfrm>
            <a:prstGeom prst="can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LUN</a:t>
              </a:r>
              <a:endPara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85056" y="1081488"/>
              <a:ext cx="1208315" cy="681991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rPr>
                <a:t>MGM</a:t>
              </a:r>
              <a:endPara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cxnSp>
          <p:nvCxnSpPr>
            <p:cNvPr id="63" name="直线连接符 62"/>
            <p:cNvCxnSpPr/>
            <p:nvPr/>
          </p:nvCxnSpPr>
          <p:spPr>
            <a:xfrm flipV="1">
              <a:off x="1393371" y="1417045"/>
              <a:ext cx="1996440" cy="5439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64" name="直线连接符 63"/>
            <p:cNvCxnSpPr/>
            <p:nvPr/>
          </p:nvCxnSpPr>
          <p:spPr>
            <a:xfrm>
              <a:off x="4514306" y="1654628"/>
              <a:ext cx="0" cy="206825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65" name="直线连接符 64"/>
            <p:cNvCxnSpPr>
              <a:endCxn id="62" idx="0"/>
            </p:cNvCxnSpPr>
            <p:nvPr/>
          </p:nvCxnSpPr>
          <p:spPr>
            <a:xfrm flipH="1">
              <a:off x="3716001" y="3079027"/>
              <a:ext cx="798305" cy="145907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66" name="直线连接符 65"/>
            <p:cNvCxnSpPr/>
            <p:nvPr/>
          </p:nvCxnSpPr>
          <p:spPr>
            <a:xfrm>
              <a:off x="4514306" y="3079027"/>
              <a:ext cx="758777" cy="145908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67" name="直线连接符 66"/>
            <p:cNvCxnSpPr>
              <a:endCxn id="62" idx="2"/>
            </p:cNvCxnSpPr>
            <p:nvPr/>
          </p:nvCxnSpPr>
          <p:spPr>
            <a:xfrm flipV="1">
              <a:off x="3351698" y="4519537"/>
              <a:ext cx="364303" cy="118611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68" name="直线连接符 67"/>
            <p:cNvCxnSpPr>
              <a:endCxn id="62" idx="2"/>
            </p:cNvCxnSpPr>
            <p:nvPr/>
          </p:nvCxnSpPr>
          <p:spPr>
            <a:xfrm flipH="1" flipV="1">
              <a:off x="3716001" y="4519537"/>
              <a:ext cx="371635" cy="118611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69" name="直线连接符 68"/>
            <p:cNvCxnSpPr/>
            <p:nvPr/>
          </p:nvCxnSpPr>
          <p:spPr>
            <a:xfrm flipH="1">
              <a:off x="4903046" y="4519538"/>
              <a:ext cx="370037" cy="115408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70" name="直线连接符 69"/>
            <p:cNvCxnSpPr/>
            <p:nvPr/>
          </p:nvCxnSpPr>
          <p:spPr>
            <a:xfrm flipH="1" flipV="1">
              <a:off x="5273083" y="4519538"/>
              <a:ext cx="369565" cy="115408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71" name="直线连接符 70"/>
            <p:cNvCxnSpPr/>
            <p:nvPr/>
          </p:nvCxnSpPr>
          <p:spPr>
            <a:xfrm>
              <a:off x="3351698" y="5229666"/>
              <a:ext cx="345930" cy="239813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72" name="直线连接符 71"/>
            <p:cNvCxnSpPr/>
            <p:nvPr/>
          </p:nvCxnSpPr>
          <p:spPr>
            <a:xfrm flipV="1">
              <a:off x="3697628" y="5229666"/>
              <a:ext cx="390008" cy="239813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73" name="直线连接符 72"/>
            <p:cNvCxnSpPr/>
            <p:nvPr/>
          </p:nvCxnSpPr>
          <p:spPr>
            <a:xfrm flipV="1">
              <a:off x="4925800" y="5226464"/>
              <a:ext cx="16695" cy="1057895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74" name="直线连接符 73"/>
            <p:cNvCxnSpPr/>
            <p:nvPr/>
          </p:nvCxnSpPr>
          <p:spPr>
            <a:xfrm flipV="1">
              <a:off x="5639024" y="5226464"/>
              <a:ext cx="3624" cy="1057895"/>
            </a:xfrm>
            <a:prstGeom prst="line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75" name="肘形连接符 74"/>
            <p:cNvCxnSpPr/>
            <p:nvPr/>
          </p:nvCxnSpPr>
          <p:spPr>
            <a:xfrm rot="16200000" flipH="1">
              <a:off x="-765214" y="3317906"/>
              <a:ext cx="4626369" cy="1517513"/>
            </a:xfrm>
            <a:prstGeom prst="bentConnector2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9" y="2177639"/>
            <a:ext cx="309053" cy="317342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40" y="2181126"/>
            <a:ext cx="309053" cy="3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如何获得高效运维能力</a:t>
            </a:r>
            <a:endParaRPr lang="en-US" altLang="zh-CN" sz="3600" dirty="0"/>
          </a:p>
        </p:txBody>
      </p:sp>
      <p:sp>
        <p:nvSpPr>
          <p:cNvPr id="5" name="矩形 4"/>
          <p:cNvSpPr/>
          <p:nvPr/>
        </p:nvSpPr>
        <p:spPr>
          <a:xfrm>
            <a:off x="1119560" y="1201316"/>
            <a:ext cx="7272808" cy="57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kumimoji="1" lang="en-US" altLang="en-US" sz="2400" dirty="0" smtClean="0"/>
              <a:t>我们的研究和探索</a:t>
            </a:r>
            <a:endParaRPr kumimoji="1"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90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168" y="633701"/>
            <a:ext cx="1899842" cy="797456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逻辑架构</a:t>
            </a:r>
            <a:endParaRPr lang="en-US" sz="3600" dirty="0"/>
          </a:p>
        </p:txBody>
      </p:sp>
      <p:grpSp>
        <p:nvGrpSpPr>
          <p:cNvPr id="365" name="组 364"/>
          <p:cNvGrpSpPr/>
          <p:nvPr/>
        </p:nvGrpSpPr>
        <p:grpSpPr>
          <a:xfrm>
            <a:off x="2055664" y="409228"/>
            <a:ext cx="7704497" cy="4121388"/>
            <a:chOff x="648928" y="1800096"/>
            <a:chExt cx="7704497" cy="4121388"/>
          </a:xfrm>
        </p:grpSpPr>
        <p:grpSp>
          <p:nvGrpSpPr>
            <p:cNvPr id="366" name="组 365"/>
            <p:cNvGrpSpPr/>
            <p:nvPr/>
          </p:nvGrpSpPr>
          <p:grpSpPr>
            <a:xfrm>
              <a:off x="821724" y="5266572"/>
              <a:ext cx="514888" cy="654912"/>
              <a:chOff x="2584118" y="5916179"/>
              <a:chExt cx="514888" cy="654912"/>
            </a:xfrm>
          </p:grpSpPr>
          <p:sp>
            <p:nvSpPr>
              <p:cNvPr id="465" name="六边形 464"/>
              <p:cNvSpPr>
                <a:spLocks noChangeAspect="1"/>
              </p:cNvSpPr>
              <p:nvPr/>
            </p:nvSpPr>
            <p:spPr>
              <a:xfrm>
                <a:off x="2685526" y="5916179"/>
                <a:ext cx="321046" cy="284188"/>
              </a:xfrm>
              <a:prstGeom prst="hexagon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2584118" y="6232537"/>
                <a:ext cx="5148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Consul agent</a:t>
                </a:r>
                <a:endParaRPr kumimoji="1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367" name="矩形 366"/>
            <p:cNvSpPr/>
            <p:nvPr/>
          </p:nvSpPr>
          <p:spPr>
            <a:xfrm>
              <a:off x="6190916" y="4126355"/>
              <a:ext cx="1212956" cy="782555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368" name="矩形 367"/>
            <p:cNvSpPr/>
            <p:nvPr/>
          </p:nvSpPr>
          <p:spPr>
            <a:xfrm>
              <a:off x="5771104" y="1807462"/>
              <a:ext cx="2420077" cy="222593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369" name="矩形 368"/>
            <p:cNvSpPr/>
            <p:nvPr/>
          </p:nvSpPr>
          <p:spPr>
            <a:xfrm>
              <a:off x="3250172" y="1800096"/>
              <a:ext cx="2258950" cy="2575172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370" name="矩形 369"/>
            <p:cNvSpPr/>
            <p:nvPr/>
          </p:nvSpPr>
          <p:spPr>
            <a:xfrm>
              <a:off x="743572" y="1800096"/>
              <a:ext cx="2240557" cy="209345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371" name="矩形 370"/>
            <p:cNvSpPr/>
            <p:nvPr/>
          </p:nvSpPr>
          <p:spPr>
            <a:xfrm>
              <a:off x="753097" y="1815942"/>
              <a:ext cx="2225641" cy="207760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Consul</a:t>
              </a:r>
              <a:r>
                <a:rPr kumimoji="1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server</a:t>
              </a:r>
              <a:endParaRPr kumimoji="1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2" name="圆角矩形 371"/>
            <p:cNvSpPr/>
            <p:nvPr/>
          </p:nvSpPr>
          <p:spPr>
            <a:xfrm>
              <a:off x="1493755" y="2242955"/>
              <a:ext cx="742204" cy="372231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LEADER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3" name="椭圆 372"/>
            <p:cNvSpPr>
              <a:spLocks noChangeAspect="1"/>
            </p:cNvSpPr>
            <p:nvPr/>
          </p:nvSpPr>
          <p:spPr>
            <a:xfrm>
              <a:off x="1727919" y="2508836"/>
              <a:ext cx="303844" cy="3280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CS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4" name="圆角矩形 373"/>
            <p:cNvSpPr/>
            <p:nvPr/>
          </p:nvSpPr>
          <p:spPr>
            <a:xfrm>
              <a:off x="913088" y="3250157"/>
              <a:ext cx="688266" cy="394031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STANDBY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5" name="椭圆 374"/>
            <p:cNvSpPr>
              <a:spLocks noChangeAspect="1"/>
            </p:cNvSpPr>
            <p:nvPr/>
          </p:nvSpPr>
          <p:spPr>
            <a:xfrm>
              <a:off x="1446464" y="3118555"/>
              <a:ext cx="303844" cy="3280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CS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6" name="圆角矩形 375"/>
            <p:cNvSpPr/>
            <p:nvPr/>
          </p:nvSpPr>
          <p:spPr>
            <a:xfrm>
              <a:off x="2180718" y="3250158"/>
              <a:ext cx="664754" cy="39403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STANDBY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>
              <a:off x="2031764" y="3118555"/>
              <a:ext cx="303844" cy="3280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CS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8" name="弧 377"/>
            <p:cNvSpPr/>
            <p:nvPr/>
          </p:nvSpPr>
          <p:spPr>
            <a:xfrm rot="916889">
              <a:off x="1725386" y="2692117"/>
              <a:ext cx="562494" cy="607251"/>
            </a:xfrm>
            <a:prstGeom prst="arc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52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9" name="弧 378"/>
            <p:cNvSpPr/>
            <p:nvPr/>
          </p:nvSpPr>
          <p:spPr>
            <a:xfrm rot="8011162">
              <a:off x="1610472" y="2954463"/>
              <a:ext cx="577582" cy="591389"/>
            </a:xfrm>
            <a:prstGeom prst="arc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52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0" name="弧 379"/>
            <p:cNvSpPr/>
            <p:nvPr/>
          </p:nvSpPr>
          <p:spPr>
            <a:xfrm rot="15004815">
              <a:off x="1479336" y="2705232"/>
              <a:ext cx="607251" cy="562494"/>
            </a:xfrm>
            <a:prstGeom prst="arc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52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1" name="文本框 380"/>
            <p:cNvSpPr txBox="1"/>
            <p:nvPr/>
          </p:nvSpPr>
          <p:spPr>
            <a:xfrm>
              <a:off x="1599640" y="2923754"/>
              <a:ext cx="620683" cy="173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GOSSIP/RAFT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2" name="圆角矩形 381"/>
            <p:cNvSpPr/>
            <p:nvPr/>
          </p:nvSpPr>
          <p:spPr>
            <a:xfrm>
              <a:off x="3542821" y="3322255"/>
              <a:ext cx="1768911" cy="271433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Resource Scheduler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Dynamic Algorithm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3" name="矩形 382"/>
            <p:cNvSpPr/>
            <p:nvPr/>
          </p:nvSpPr>
          <p:spPr>
            <a:xfrm>
              <a:off x="3259697" y="1807462"/>
              <a:ext cx="2258950" cy="257793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Management</a:t>
              </a:r>
              <a:endParaRPr kumimoji="1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4" name="圆角矩形 383"/>
            <p:cNvSpPr/>
            <p:nvPr/>
          </p:nvSpPr>
          <p:spPr>
            <a:xfrm>
              <a:off x="3542821" y="3653765"/>
              <a:ext cx="1768911" cy="271433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Job Orchestrator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5" name="圆角矩形 384"/>
            <p:cNvSpPr/>
            <p:nvPr/>
          </p:nvSpPr>
          <p:spPr>
            <a:xfrm>
              <a:off x="3402425" y="2276834"/>
              <a:ext cx="741759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Task </a:t>
              </a:r>
              <a:r>
                <a:rPr kumimoji="1" lang="en-US" altLang="zh-CN" sz="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&amp; Event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6" name="圆角矩形 385"/>
            <p:cNvSpPr/>
            <p:nvPr/>
          </p:nvSpPr>
          <p:spPr>
            <a:xfrm>
              <a:off x="4271156" y="2276834"/>
              <a:ext cx="741759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High Availability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7" name="圆角矩形 386"/>
            <p:cNvSpPr/>
            <p:nvPr/>
          </p:nvSpPr>
          <p:spPr>
            <a:xfrm>
              <a:off x="3402425" y="2593634"/>
              <a:ext cx="741759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Instance management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8" name="圆角矩形 387"/>
            <p:cNvSpPr/>
            <p:nvPr/>
          </p:nvSpPr>
          <p:spPr>
            <a:xfrm>
              <a:off x="4271156" y="2594972"/>
              <a:ext cx="741759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Security &amp; Ops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9" name="圆角矩形 388"/>
            <p:cNvSpPr/>
            <p:nvPr/>
          </p:nvSpPr>
          <p:spPr>
            <a:xfrm>
              <a:off x="3402425" y="2945555"/>
              <a:ext cx="1610491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Service management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0" name="直线箭头连接符 389"/>
            <p:cNvCxnSpPr/>
            <p:nvPr/>
          </p:nvCxnSpPr>
          <p:spPr>
            <a:xfrm>
              <a:off x="3849971" y="3216988"/>
              <a:ext cx="0" cy="11518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1" name="圆角矩形 390"/>
            <p:cNvSpPr/>
            <p:nvPr/>
          </p:nvSpPr>
          <p:spPr>
            <a:xfrm>
              <a:off x="5098046" y="2276833"/>
              <a:ext cx="274327" cy="94015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vert="ea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Storage 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Network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2" name="直线箭头连接符 391"/>
            <p:cNvCxnSpPr/>
            <p:nvPr/>
          </p:nvCxnSpPr>
          <p:spPr>
            <a:xfrm>
              <a:off x="5167207" y="3217521"/>
              <a:ext cx="0" cy="11518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3" name="圆角矩形 392"/>
            <p:cNvSpPr/>
            <p:nvPr/>
          </p:nvSpPr>
          <p:spPr>
            <a:xfrm>
              <a:off x="3542821" y="3989687"/>
              <a:ext cx="1768911" cy="271433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Container control plane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(Swarm/k8s)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394" name="图片 3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282" y="3950325"/>
              <a:ext cx="357526" cy="367116"/>
            </a:xfrm>
            <a:prstGeom prst="rect">
              <a:avLst/>
            </a:prstGeom>
          </p:spPr>
        </p:pic>
        <p:sp>
          <p:nvSpPr>
            <p:cNvPr id="395" name="矩形 394"/>
            <p:cNvSpPr/>
            <p:nvPr/>
          </p:nvSpPr>
          <p:spPr>
            <a:xfrm>
              <a:off x="5780629" y="1815943"/>
              <a:ext cx="2410552" cy="221603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50" kern="0" dirty="0" smtClean="0">
                  <a:solidFill>
                    <a:srgbClr val="00AA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Horus</a:t>
              </a:r>
              <a:endParaRPr kumimoji="1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6" name="圆角矩形 395"/>
            <p:cNvSpPr/>
            <p:nvPr/>
          </p:nvSpPr>
          <p:spPr>
            <a:xfrm>
              <a:off x="6072011" y="3331799"/>
              <a:ext cx="728337" cy="360402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Distributed NoSQL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Cluster 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7" name="圆角矩形 396"/>
            <p:cNvSpPr/>
            <p:nvPr/>
          </p:nvSpPr>
          <p:spPr>
            <a:xfrm>
              <a:off x="5923357" y="2115566"/>
              <a:ext cx="2197563" cy="15490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RESTFul</a:t>
              </a: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 API Layer (management &amp; query) 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8" name="圆角矩形 397"/>
            <p:cNvSpPr/>
            <p:nvPr/>
          </p:nvSpPr>
          <p:spPr>
            <a:xfrm>
              <a:off x="6606668" y="2512096"/>
              <a:ext cx="509245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Monitor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9" name="圆角矩形 398"/>
            <p:cNvSpPr/>
            <p:nvPr/>
          </p:nvSpPr>
          <p:spPr>
            <a:xfrm>
              <a:off x="5923357" y="2826836"/>
              <a:ext cx="2197563" cy="271433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Modeling/Refactoring/Query Optimization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00" name="直线箭头连接符 399"/>
            <p:cNvCxnSpPr/>
            <p:nvPr/>
          </p:nvCxnSpPr>
          <p:spPr>
            <a:xfrm>
              <a:off x="6370904" y="3098270"/>
              <a:ext cx="0" cy="23036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1" name="圆角矩形 400"/>
            <p:cNvSpPr/>
            <p:nvPr/>
          </p:nvSpPr>
          <p:spPr>
            <a:xfrm>
              <a:off x="7171774" y="2503701"/>
              <a:ext cx="446644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Alert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2" name="圆角矩形 401"/>
            <p:cNvSpPr/>
            <p:nvPr/>
          </p:nvSpPr>
          <p:spPr>
            <a:xfrm>
              <a:off x="7674277" y="2503700"/>
              <a:ext cx="446644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3" name="圆角矩形 402"/>
            <p:cNvSpPr/>
            <p:nvPr/>
          </p:nvSpPr>
          <p:spPr>
            <a:xfrm>
              <a:off x="5923358" y="2512096"/>
              <a:ext cx="627449" cy="27143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 Management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4" name="圆角矩形 403"/>
            <p:cNvSpPr/>
            <p:nvPr/>
          </p:nvSpPr>
          <p:spPr>
            <a:xfrm>
              <a:off x="6166984" y="3429320"/>
              <a:ext cx="728337" cy="360402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Distributed NoSQL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Cluster 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5" name="圆角矩形 404"/>
            <p:cNvSpPr/>
            <p:nvPr/>
          </p:nvSpPr>
          <p:spPr>
            <a:xfrm>
              <a:off x="6261957" y="3526840"/>
              <a:ext cx="728337" cy="360402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Distributed </a:t>
              </a:r>
              <a:r>
                <a:rPr kumimoji="1" lang="en-US" altLang="zh-CN" sz="525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NewSQL</a:t>
              </a: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Cluster 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06" name="直线箭头连接符 405"/>
            <p:cNvCxnSpPr/>
            <p:nvPr/>
          </p:nvCxnSpPr>
          <p:spPr>
            <a:xfrm>
              <a:off x="2948642" y="2444886"/>
              <a:ext cx="287652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07" name="直线箭头连接符 406"/>
            <p:cNvCxnSpPr/>
            <p:nvPr/>
          </p:nvCxnSpPr>
          <p:spPr>
            <a:xfrm>
              <a:off x="5521607" y="2432505"/>
              <a:ext cx="287652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08" name="肘形连接符 407"/>
            <p:cNvCxnSpPr/>
            <p:nvPr/>
          </p:nvCxnSpPr>
          <p:spPr>
            <a:xfrm rot="16200000" flipH="1">
              <a:off x="7111604" y="3366566"/>
              <a:ext cx="1075958" cy="554647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9" name="剪去单角的矩形 408"/>
            <p:cNvSpPr/>
            <p:nvPr/>
          </p:nvSpPr>
          <p:spPr>
            <a:xfrm>
              <a:off x="7593641" y="4190353"/>
              <a:ext cx="569838" cy="288320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Hadoop Cluster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0" name="剪去单角的矩形 409"/>
            <p:cNvSpPr/>
            <p:nvPr/>
          </p:nvSpPr>
          <p:spPr>
            <a:xfrm>
              <a:off x="7688614" y="4287873"/>
              <a:ext cx="569838" cy="288320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Hadoop Cluster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1" name="剪去单角的矩形 410"/>
            <p:cNvSpPr/>
            <p:nvPr/>
          </p:nvSpPr>
          <p:spPr>
            <a:xfrm>
              <a:off x="7783587" y="4385394"/>
              <a:ext cx="569838" cy="288320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Hadoop Cluster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2" name="矩形 411"/>
            <p:cNvSpPr/>
            <p:nvPr/>
          </p:nvSpPr>
          <p:spPr>
            <a:xfrm>
              <a:off x="2745704" y="4722600"/>
              <a:ext cx="3326305" cy="90152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Datacenter 1 to N (physical)</a:t>
              </a:r>
              <a:endParaRPr kumimoji="1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3" name="圆角矩形 412"/>
            <p:cNvSpPr/>
            <p:nvPr/>
          </p:nvSpPr>
          <p:spPr>
            <a:xfrm>
              <a:off x="2819484" y="5443205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4" name="圆角矩形 413"/>
            <p:cNvSpPr/>
            <p:nvPr/>
          </p:nvSpPr>
          <p:spPr>
            <a:xfrm>
              <a:off x="2819483" y="5298486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5" name="圆角矩形 414"/>
            <p:cNvSpPr/>
            <p:nvPr/>
          </p:nvSpPr>
          <p:spPr>
            <a:xfrm>
              <a:off x="2819484" y="5150814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6" name="圆角矩形 415"/>
            <p:cNvSpPr/>
            <p:nvPr/>
          </p:nvSpPr>
          <p:spPr>
            <a:xfrm>
              <a:off x="2819483" y="5006097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7" name="圆角矩形 416"/>
            <p:cNvSpPr/>
            <p:nvPr/>
          </p:nvSpPr>
          <p:spPr>
            <a:xfrm>
              <a:off x="3633300" y="5443205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8" name="圆角矩形 417"/>
            <p:cNvSpPr/>
            <p:nvPr/>
          </p:nvSpPr>
          <p:spPr>
            <a:xfrm>
              <a:off x="3633299" y="5298486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9" name="圆角矩形 418"/>
            <p:cNvSpPr/>
            <p:nvPr/>
          </p:nvSpPr>
          <p:spPr>
            <a:xfrm>
              <a:off x="3633300" y="5150814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0" name="圆角矩形 419"/>
            <p:cNvSpPr/>
            <p:nvPr/>
          </p:nvSpPr>
          <p:spPr>
            <a:xfrm>
              <a:off x="3633298" y="5006097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1" name="圆角矩形 420"/>
            <p:cNvSpPr/>
            <p:nvPr/>
          </p:nvSpPr>
          <p:spPr>
            <a:xfrm>
              <a:off x="4449797" y="5440797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2" name="圆角矩形 421"/>
            <p:cNvSpPr/>
            <p:nvPr/>
          </p:nvSpPr>
          <p:spPr>
            <a:xfrm>
              <a:off x="4449796" y="5296080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3" name="圆角矩形 422"/>
            <p:cNvSpPr/>
            <p:nvPr/>
          </p:nvSpPr>
          <p:spPr>
            <a:xfrm>
              <a:off x="4449797" y="5148407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4" name="圆角矩形 423"/>
            <p:cNvSpPr/>
            <p:nvPr/>
          </p:nvSpPr>
          <p:spPr>
            <a:xfrm>
              <a:off x="4449795" y="5003689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5" name="圆角矩形 424"/>
            <p:cNvSpPr/>
            <p:nvPr/>
          </p:nvSpPr>
          <p:spPr>
            <a:xfrm>
              <a:off x="5266293" y="5430911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6" name="圆角矩形 425"/>
            <p:cNvSpPr/>
            <p:nvPr/>
          </p:nvSpPr>
          <p:spPr>
            <a:xfrm>
              <a:off x="5266292" y="5286192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7" name="圆角矩形 426"/>
            <p:cNvSpPr/>
            <p:nvPr/>
          </p:nvSpPr>
          <p:spPr>
            <a:xfrm>
              <a:off x="5266293" y="5138520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8" name="圆角矩形 427"/>
            <p:cNvSpPr/>
            <p:nvPr/>
          </p:nvSpPr>
          <p:spPr>
            <a:xfrm>
              <a:off x="5266292" y="4993803"/>
              <a:ext cx="772174" cy="12212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Node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9" name="圆角矩形 428"/>
            <p:cNvSpPr/>
            <p:nvPr/>
          </p:nvSpPr>
          <p:spPr>
            <a:xfrm>
              <a:off x="648928" y="3964518"/>
              <a:ext cx="1832502" cy="1955490"/>
            </a:xfrm>
            <a:prstGeom prst="roundRect">
              <a:avLst/>
            </a:prstGeom>
            <a:solidFill>
              <a:srgbClr val="D5FFFF"/>
            </a:solidFill>
            <a:ln w="12700" cap="flat" cmpd="sng" algn="ctr">
              <a:solidFill>
                <a:srgbClr val="00AAD6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DataNode</a:t>
              </a:r>
              <a:endParaRPr kumimoji="1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AAD6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430" name="图片 4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667" y="4254390"/>
              <a:ext cx="602635" cy="446909"/>
            </a:xfrm>
            <a:prstGeom prst="rect">
              <a:avLst/>
            </a:prstGeom>
            <a:ln>
              <a:solidFill>
                <a:srgbClr val="00AAD6"/>
              </a:solidFill>
            </a:ln>
          </p:spPr>
        </p:pic>
        <p:sp>
          <p:nvSpPr>
            <p:cNvPr id="431" name="圆角矩形 430"/>
            <p:cNvSpPr/>
            <p:nvPr/>
          </p:nvSpPr>
          <p:spPr>
            <a:xfrm>
              <a:off x="5928953" y="2307182"/>
              <a:ext cx="2197563" cy="15490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Query View Model Layer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32" name="文本框 431"/>
            <p:cNvSpPr txBox="1"/>
            <p:nvPr/>
          </p:nvSpPr>
          <p:spPr>
            <a:xfrm>
              <a:off x="7348579" y="3414833"/>
              <a:ext cx="6463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Historical 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Analytic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33" name="肘形连接符 432"/>
            <p:cNvCxnSpPr>
              <a:stCxn id="366" idx="3"/>
            </p:cNvCxnSpPr>
            <p:nvPr/>
          </p:nvCxnSpPr>
          <p:spPr>
            <a:xfrm>
              <a:off x="2984129" y="2846824"/>
              <a:ext cx="114877" cy="1875776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34" name="直线箭头连接符 433"/>
            <p:cNvCxnSpPr/>
            <p:nvPr/>
          </p:nvCxnSpPr>
          <p:spPr>
            <a:xfrm>
              <a:off x="4031938" y="4391113"/>
              <a:ext cx="181" cy="32004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35" name="图片 4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576" y="4092295"/>
              <a:ext cx="309053" cy="317342"/>
            </a:xfrm>
            <a:prstGeom prst="rect">
              <a:avLst/>
            </a:prstGeom>
          </p:spPr>
        </p:pic>
        <p:sp>
          <p:nvSpPr>
            <p:cNvPr id="436" name="圆角矩形 435"/>
            <p:cNvSpPr/>
            <p:nvPr/>
          </p:nvSpPr>
          <p:spPr>
            <a:xfrm>
              <a:off x="3402425" y="2068823"/>
              <a:ext cx="1969949" cy="1435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RESTFul</a:t>
              </a:r>
              <a:r>
                <a:rPr kumimoji="1" lang="en-US" altLang="zh-CN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 API Layer (management) </a:t>
              </a:r>
              <a:endParaRPr kumimoji="1" lang="zh-CN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437" name="图片 4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0308" y="5168584"/>
              <a:ext cx="491917" cy="505110"/>
            </a:xfrm>
            <a:prstGeom prst="rect">
              <a:avLst/>
            </a:prstGeom>
          </p:spPr>
        </p:pic>
        <p:cxnSp>
          <p:nvCxnSpPr>
            <p:cNvPr id="438" name="直线箭头连接符 437"/>
            <p:cNvCxnSpPr/>
            <p:nvPr/>
          </p:nvCxnSpPr>
          <p:spPr>
            <a:xfrm>
              <a:off x="2443073" y="5340781"/>
              <a:ext cx="402976" cy="311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439" name="文本框 438"/>
            <p:cNvSpPr txBox="1"/>
            <p:nvPr/>
          </p:nvSpPr>
          <p:spPr>
            <a:xfrm>
              <a:off x="6711533" y="3123183"/>
              <a:ext cx="797191" cy="334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Real time data store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2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Real time Analytic</a:t>
              </a:r>
              <a:endParaRPr kumimoji="1" lang="zh-CN" altLang="en-US" sz="5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40" name="直线箭头连接符 439"/>
            <p:cNvCxnSpPr/>
            <p:nvPr/>
          </p:nvCxnSpPr>
          <p:spPr>
            <a:xfrm>
              <a:off x="4611096" y="4398795"/>
              <a:ext cx="181" cy="32004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1" name="八边形 440"/>
            <p:cNvSpPr>
              <a:spLocks noChangeAspect="1"/>
            </p:cNvSpPr>
            <p:nvPr/>
          </p:nvSpPr>
          <p:spPr>
            <a:xfrm>
              <a:off x="6589337" y="4601949"/>
              <a:ext cx="277220" cy="284655"/>
            </a:xfrm>
            <a:prstGeom prst="octagon">
              <a:avLst/>
            </a:prstGeom>
            <a:solidFill>
              <a:srgbClr val="D5FFFF"/>
            </a:solidFill>
            <a:ln w="12700" cap="flat" cmpd="sng" algn="ctr">
              <a:solidFill>
                <a:srgbClr val="407AA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7AAA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P</a:t>
              </a:r>
              <a:endParaRPr kumimoji="1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407AAA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2" name="八边形 441"/>
            <p:cNvSpPr>
              <a:spLocks noChangeAspect="1"/>
            </p:cNvSpPr>
            <p:nvPr/>
          </p:nvSpPr>
          <p:spPr>
            <a:xfrm>
              <a:off x="6796900" y="4375138"/>
              <a:ext cx="277220" cy="284655"/>
            </a:xfrm>
            <a:prstGeom prst="octagon">
              <a:avLst/>
            </a:prstGeom>
            <a:solidFill>
              <a:srgbClr val="D5FFFF"/>
            </a:solidFill>
            <a:ln w="12700" cap="flat" cmpd="sng" algn="ctr">
              <a:solidFill>
                <a:srgbClr val="407AA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7AAA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P</a:t>
              </a:r>
              <a:endParaRPr kumimoji="1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407AAA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3" name="八边形 442"/>
            <p:cNvSpPr>
              <a:spLocks noChangeAspect="1"/>
            </p:cNvSpPr>
            <p:nvPr/>
          </p:nvSpPr>
          <p:spPr>
            <a:xfrm>
              <a:off x="7017527" y="4595266"/>
              <a:ext cx="277220" cy="284655"/>
            </a:xfrm>
            <a:prstGeom prst="octagon">
              <a:avLst/>
            </a:prstGeom>
            <a:solidFill>
              <a:srgbClr val="D5FFFF"/>
            </a:solidFill>
            <a:ln w="12700" cap="flat" cmpd="sng" algn="ctr">
              <a:solidFill>
                <a:srgbClr val="407AA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7AAA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P</a:t>
              </a:r>
              <a:endParaRPr kumimoji="1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407AAA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4" name="八边形 443"/>
            <p:cNvSpPr>
              <a:spLocks noChangeAspect="1"/>
            </p:cNvSpPr>
            <p:nvPr/>
          </p:nvSpPr>
          <p:spPr>
            <a:xfrm>
              <a:off x="6368711" y="4381084"/>
              <a:ext cx="277220" cy="284655"/>
            </a:xfrm>
            <a:prstGeom prst="octagon">
              <a:avLst/>
            </a:prstGeom>
            <a:solidFill>
              <a:srgbClr val="D5FFFF"/>
            </a:solidFill>
            <a:ln w="12700" cap="flat" cmpd="sng" algn="ctr">
              <a:solidFill>
                <a:srgbClr val="407AA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7AAA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P</a:t>
              </a:r>
              <a:endParaRPr kumimoji="1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407AAA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5" name="矩形 444"/>
            <p:cNvSpPr/>
            <p:nvPr/>
          </p:nvSpPr>
          <p:spPr>
            <a:xfrm>
              <a:off x="6200441" y="4142201"/>
              <a:ext cx="1212956" cy="77386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82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AAD6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Data aggregation</a:t>
              </a:r>
            </a:p>
          </p:txBody>
        </p:sp>
        <p:cxnSp>
          <p:nvCxnSpPr>
            <p:cNvPr id="446" name="直线箭头连接符 445"/>
            <p:cNvCxnSpPr/>
            <p:nvPr/>
          </p:nvCxnSpPr>
          <p:spPr>
            <a:xfrm>
              <a:off x="6637323" y="3891684"/>
              <a:ext cx="0" cy="23036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7" name="肘形连接符 446"/>
            <p:cNvCxnSpPr/>
            <p:nvPr/>
          </p:nvCxnSpPr>
          <p:spPr>
            <a:xfrm flipV="1">
              <a:off x="6072010" y="4916064"/>
              <a:ext cx="734909" cy="25729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8" name="文本框 447"/>
            <p:cNvSpPr txBox="1"/>
            <p:nvPr/>
          </p:nvSpPr>
          <p:spPr>
            <a:xfrm>
              <a:off x="7318540" y="4908910"/>
              <a:ext cx="689841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82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9" name="矩形 448"/>
            <p:cNvSpPr/>
            <p:nvPr/>
          </p:nvSpPr>
          <p:spPr>
            <a:xfrm>
              <a:off x="6925985" y="5021406"/>
              <a:ext cx="1212956" cy="766709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Register</a:t>
              </a:r>
              <a:endParaRPr kumimoji="1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450" name="罐形 449"/>
            <p:cNvSpPr/>
            <p:nvPr/>
          </p:nvSpPr>
          <p:spPr>
            <a:xfrm>
              <a:off x="7339811" y="5323302"/>
              <a:ext cx="397309" cy="369454"/>
            </a:xfrm>
            <a:prstGeom prst="can">
              <a:avLst/>
            </a:prstGeom>
            <a:solidFill>
              <a:srgbClr val="D5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R</a:t>
              </a:r>
              <a:endParaRPr kumimoji="1" lang="zh-CN" alt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cxnSp>
          <p:nvCxnSpPr>
            <p:cNvPr id="451" name="直线箭头连接符 450"/>
            <p:cNvCxnSpPr/>
            <p:nvPr/>
          </p:nvCxnSpPr>
          <p:spPr>
            <a:xfrm flipH="1" flipV="1">
              <a:off x="6062485" y="5402354"/>
              <a:ext cx="863500" cy="240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52" name="图片 4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306" y="4254390"/>
              <a:ext cx="602635" cy="446909"/>
            </a:xfrm>
            <a:prstGeom prst="rect">
              <a:avLst/>
            </a:prstGeom>
            <a:ln>
              <a:solidFill>
                <a:srgbClr val="00AAD6"/>
              </a:solidFill>
            </a:ln>
          </p:spPr>
        </p:pic>
        <p:pic>
          <p:nvPicPr>
            <p:cNvPr id="453" name="图片 4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667" y="4761608"/>
              <a:ext cx="602635" cy="446909"/>
            </a:xfrm>
            <a:prstGeom prst="rect">
              <a:avLst/>
            </a:prstGeom>
            <a:ln>
              <a:solidFill>
                <a:srgbClr val="00AAD6"/>
              </a:solidFill>
            </a:ln>
          </p:spPr>
        </p:pic>
        <p:pic>
          <p:nvPicPr>
            <p:cNvPr id="454" name="图片 4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306" y="4761608"/>
              <a:ext cx="602635" cy="446909"/>
            </a:xfrm>
            <a:prstGeom prst="rect">
              <a:avLst/>
            </a:prstGeom>
            <a:ln>
              <a:solidFill>
                <a:srgbClr val="00AAD6"/>
              </a:solidFill>
            </a:ln>
          </p:spPr>
        </p:pic>
        <p:cxnSp>
          <p:nvCxnSpPr>
            <p:cNvPr id="455" name="直线箭头连接符 454"/>
            <p:cNvCxnSpPr/>
            <p:nvPr/>
          </p:nvCxnSpPr>
          <p:spPr>
            <a:xfrm>
              <a:off x="5936168" y="4041873"/>
              <a:ext cx="3533" cy="65517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56" name="组 455"/>
            <p:cNvGrpSpPr/>
            <p:nvPr/>
          </p:nvGrpSpPr>
          <p:grpSpPr>
            <a:xfrm>
              <a:off x="1346596" y="5265096"/>
              <a:ext cx="514888" cy="654912"/>
              <a:chOff x="2584118" y="5916179"/>
              <a:chExt cx="514888" cy="654912"/>
            </a:xfrm>
          </p:grpSpPr>
          <p:sp>
            <p:nvSpPr>
              <p:cNvPr id="463" name="六边形 462"/>
              <p:cNvSpPr>
                <a:spLocks noChangeAspect="1"/>
              </p:cNvSpPr>
              <p:nvPr/>
            </p:nvSpPr>
            <p:spPr>
              <a:xfrm>
                <a:off x="2685526" y="5916179"/>
                <a:ext cx="321046" cy="284188"/>
              </a:xfrm>
              <a:prstGeom prst="hexagon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2584118" y="6232537"/>
                <a:ext cx="5148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Mgm</a:t>
                </a:r>
                <a:endParaRPr kumimoji="1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agent</a:t>
                </a:r>
                <a:endParaRPr kumimoji="1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57" name="组 456"/>
            <p:cNvGrpSpPr/>
            <p:nvPr/>
          </p:nvGrpSpPr>
          <p:grpSpPr>
            <a:xfrm>
              <a:off x="1795584" y="5265096"/>
              <a:ext cx="514888" cy="654912"/>
              <a:chOff x="2584118" y="5916179"/>
              <a:chExt cx="514888" cy="654912"/>
            </a:xfrm>
          </p:grpSpPr>
          <p:sp>
            <p:nvSpPr>
              <p:cNvPr id="461" name="六边形 460"/>
              <p:cNvSpPr>
                <a:spLocks noChangeAspect="1"/>
              </p:cNvSpPr>
              <p:nvPr/>
            </p:nvSpPr>
            <p:spPr>
              <a:xfrm>
                <a:off x="2685526" y="5916179"/>
                <a:ext cx="321046" cy="284188"/>
              </a:xfrm>
              <a:prstGeom prst="hexago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62" name="文本框 461"/>
              <p:cNvSpPr txBox="1"/>
              <p:nvPr/>
            </p:nvSpPr>
            <p:spPr>
              <a:xfrm>
                <a:off x="2584118" y="6232537"/>
                <a:ext cx="5148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Horus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agent</a:t>
                </a:r>
                <a:endParaRPr kumimoji="1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882239" y="5265834"/>
              <a:ext cx="514888" cy="654912"/>
              <a:chOff x="2584118" y="5916179"/>
              <a:chExt cx="514888" cy="654912"/>
            </a:xfrm>
          </p:grpSpPr>
          <p:sp>
            <p:nvSpPr>
              <p:cNvPr id="459" name="六边形 458"/>
              <p:cNvSpPr>
                <a:spLocks noChangeAspect="1"/>
              </p:cNvSpPr>
              <p:nvPr/>
            </p:nvSpPr>
            <p:spPr>
              <a:xfrm>
                <a:off x="2685526" y="5916179"/>
                <a:ext cx="321046" cy="284188"/>
              </a:xfrm>
              <a:prstGeom prst="hexagon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2584118" y="6232537"/>
                <a:ext cx="5148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Consul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agent</a:t>
                </a:r>
                <a:endParaRPr kumimoji="1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7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639522" y="409228"/>
            <a:ext cx="4680520" cy="309634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400" dirty="0" err="1" smtClean="0">
                <a:solidFill>
                  <a:srgbClr val="00AAD6"/>
                </a:solidFill>
              </a:rPr>
              <a:t>DBScale</a:t>
            </a:r>
            <a:r>
              <a:rPr kumimoji="1" lang="en-US" altLang="zh-CN" sz="1400" dirty="0" smtClean="0">
                <a:solidFill>
                  <a:srgbClr val="00AAD6"/>
                </a:solidFill>
              </a:rPr>
              <a:t> Horus</a:t>
            </a:r>
            <a:endParaRPr kumimoji="1" lang="zh-CN" altLang="en-US" sz="1400" dirty="0">
              <a:solidFill>
                <a:srgbClr val="00AAD6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187799" y="2603705"/>
            <a:ext cx="1414197" cy="528085"/>
          </a:xfrm>
          <a:prstGeom prst="roundRect">
            <a:avLst/>
          </a:prstGeom>
          <a:solidFill>
            <a:srgbClr val="D5FFFF"/>
          </a:solidFill>
          <a:ln>
            <a:solidFill>
              <a:srgbClr val="00A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>
                <a:solidFill>
                  <a:srgbClr val="00AAD6"/>
                </a:solidFill>
              </a:rPr>
              <a:t>Distributed NoSQL </a:t>
            </a:r>
          </a:p>
          <a:p>
            <a:pPr algn="ctr"/>
            <a:r>
              <a:rPr kumimoji="1" lang="en-US" altLang="zh-CN" sz="1050" dirty="0" smtClean="0">
                <a:solidFill>
                  <a:srgbClr val="00AAD6"/>
                </a:solidFill>
              </a:rPr>
              <a:t>Cluster </a:t>
            </a:r>
            <a:endParaRPr kumimoji="1" lang="zh-CN" altLang="en-US" sz="1050" dirty="0">
              <a:solidFill>
                <a:srgbClr val="00AAD6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868553" y="676539"/>
            <a:ext cx="4266964" cy="22697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Restful API Layer (management &amp; query) 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191484" y="1307575"/>
            <a:ext cx="988792" cy="39772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Monitor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868553" y="1799438"/>
            <a:ext cx="4266964" cy="397723"/>
          </a:xfrm>
          <a:prstGeom prst="roundRect">
            <a:avLst/>
          </a:prstGeom>
          <a:solidFill>
            <a:srgbClr val="D5FFFF"/>
          </a:solidFill>
          <a:ln>
            <a:solidFill>
              <a:srgbClr val="00A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AAD6"/>
                </a:solidFill>
              </a:rPr>
              <a:t>Data Modeling/Refactoring/Query Optimization</a:t>
            </a:r>
            <a:endParaRPr kumimoji="1" lang="zh-CN" altLang="en-US" sz="1200" dirty="0">
              <a:solidFill>
                <a:srgbClr val="00AAD6"/>
              </a:solidFill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667424" y="2226081"/>
            <a:ext cx="0" cy="33754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4285407" y="1307575"/>
            <a:ext cx="867238" cy="39772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Alert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261839" y="1310223"/>
            <a:ext cx="867238" cy="39772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868554" y="1307576"/>
            <a:ext cx="1218307" cy="39772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Management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340199" y="2756105"/>
            <a:ext cx="1414197" cy="528085"/>
          </a:xfrm>
          <a:prstGeom prst="roundRect">
            <a:avLst/>
          </a:prstGeom>
          <a:solidFill>
            <a:srgbClr val="D5FFFF"/>
          </a:solidFill>
          <a:ln>
            <a:solidFill>
              <a:srgbClr val="00A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>
                <a:solidFill>
                  <a:srgbClr val="00AAD6"/>
                </a:solidFill>
              </a:rPr>
              <a:t>Distributed NoSQL </a:t>
            </a:r>
          </a:p>
          <a:p>
            <a:pPr algn="ctr"/>
            <a:r>
              <a:rPr kumimoji="1" lang="en-US" altLang="zh-CN" sz="1050" dirty="0" smtClean="0">
                <a:solidFill>
                  <a:srgbClr val="00AAD6"/>
                </a:solidFill>
              </a:rPr>
              <a:t>Cluster </a:t>
            </a:r>
            <a:endParaRPr kumimoji="1" lang="zh-CN" altLang="en-US" sz="1050" dirty="0">
              <a:solidFill>
                <a:srgbClr val="00AAD6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492599" y="2908505"/>
            <a:ext cx="1414197" cy="528085"/>
          </a:xfrm>
          <a:prstGeom prst="roundRect">
            <a:avLst/>
          </a:prstGeom>
          <a:solidFill>
            <a:srgbClr val="D5FFFF"/>
          </a:solidFill>
          <a:ln>
            <a:solidFill>
              <a:srgbClr val="00A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>
                <a:solidFill>
                  <a:srgbClr val="00AAD6"/>
                </a:solidFill>
              </a:rPr>
              <a:t>Distributed </a:t>
            </a:r>
            <a:r>
              <a:rPr kumimoji="1" lang="en-US" altLang="zh-CN" sz="1050" dirty="0" err="1" smtClean="0">
                <a:solidFill>
                  <a:srgbClr val="00AAD6"/>
                </a:solidFill>
              </a:rPr>
              <a:t>NewSQL</a:t>
            </a:r>
            <a:r>
              <a:rPr kumimoji="1" lang="en-US" altLang="zh-CN" sz="1050" dirty="0" smtClean="0">
                <a:solidFill>
                  <a:srgbClr val="00AAD6"/>
                </a:solidFill>
              </a:rPr>
              <a:t> </a:t>
            </a:r>
          </a:p>
          <a:p>
            <a:pPr algn="ctr"/>
            <a:r>
              <a:rPr kumimoji="1" lang="en-US" altLang="zh-CN" sz="1050" dirty="0" smtClean="0">
                <a:solidFill>
                  <a:srgbClr val="00AAD6"/>
                </a:solidFill>
              </a:rPr>
              <a:t>Cluster </a:t>
            </a:r>
            <a:endParaRPr kumimoji="1" lang="zh-CN" altLang="en-US" sz="1050" dirty="0">
              <a:solidFill>
                <a:srgbClr val="00AAD6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877532" y="975989"/>
            <a:ext cx="4266964" cy="22697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Query View Model Layer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713949" y="2216736"/>
            <a:ext cx="154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Real time data store</a:t>
            </a:r>
          </a:p>
          <a:p>
            <a:r>
              <a:rPr kumimoji="1"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Real time Analytic</a:t>
            </a:r>
            <a:endParaRPr kumimoji="1"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八边形 42"/>
          <p:cNvSpPr>
            <a:spLocks noChangeAspect="1"/>
          </p:cNvSpPr>
          <p:nvPr/>
        </p:nvSpPr>
        <p:spPr>
          <a:xfrm>
            <a:off x="3587081" y="4105287"/>
            <a:ext cx="444845" cy="444845"/>
          </a:xfrm>
          <a:prstGeom prst="octagon">
            <a:avLst/>
          </a:prstGeom>
          <a:solidFill>
            <a:srgbClr val="D5FFFF"/>
          </a:solidFill>
          <a:ln>
            <a:solidFill>
              <a:srgbClr val="407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407AAA"/>
                </a:solidFill>
              </a:rPr>
              <a:t>P</a:t>
            </a:r>
            <a:endParaRPr kumimoji="1" lang="zh-CN" altLang="en-US" dirty="0">
              <a:solidFill>
                <a:srgbClr val="407AAA"/>
              </a:solidFill>
            </a:endParaRPr>
          </a:p>
        </p:txBody>
      </p:sp>
      <p:sp>
        <p:nvSpPr>
          <p:cNvPr id="44" name="八边形 43"/>
          <p:cNvSpPr>
            <a:spLocks noChangeAspect="1"/>
          </p:cNvSpPr>
          <p:nvPr/>
        </p:nvSpPr>
        <p:spPr>
          <a:xfrm>
            <a:off x="3920150" y="3750840"/>
            <a:ext cx="444845" cy="444845"/>
          </a:xfrm>
          <a:prstGeom prst="octagon">
            <a:avLst/>
          </a:prstGeom>
          <a:solidFill>
            <a:srgbClr val="D5FFFF"/>
          </a:solidFill>
          <a:ln>
            <a:solidFill>
              <a:srgbClr val="407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407AAA"/>
                </a:solidFill>
              </a:rPr>
              <a:t>P</a:t>
            </a:r>
            <a:endParaRPr kumimoji="1" lang="zh-CN" altLang="en-US" dirty="0">
              <a:solidFill>
                <a:srgbClr val="407AAA"/>
              </a:solidFill>
            </a:endParaRPr>
          </a:p>
        </p:txBody>
      </p:sp>
      <p:sp>
        <p:nvSpPr>
          <p:cNvPr id="45" name="八边形 44"/>
          <p:cNvSpPr>
            <a:spLocks noChangeAspect="1"/>
          </p:cNvSpPr>
          <p:nvPr/>
        </p:nvSpPr>
        <p:spPr>
          <a:xfrm>
            <a:off x="4274181" y="4094845"/>
            <a:ext cx="444845" cy="444845"/>
          </a:xfrm>
          <a:prstGeom prst="octagon">
            <a:avLst/>
          </a:prstGeom>
          <a:solidFill>
            <a:srgbClr val="D5FFFF"/>
          </a:solidFill>
          <a:ln>
            <a:solidFill>
              <a:srgbClr val="407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407AAA"/>
                </a:solidFill>
              </a:rPr>
              <a:t>P</a:t>
            </a:r>
            <a:endParaRPr kumimoji="1" lang="zh-CN" altLang="en-US" dirty="0">
              <a:solidFill>
                <a:srgbClr val="407AAA"/>
              </a:solidFill>
            </a:endParaRPr>
          </a:p>
        </p:txBody>
      </p:sp>
      <p:sp>
        <p:nvSpPr>
          <p:cNvPr id="46" name="八边形 45"/>
          <p:cNvSpPr>
            <a:spLocks noChangeAspect="1"/>
          </p:cNvSpPr>
          <p:nvPr/>
        </p:nvSpPr>
        <p:spPr>
          <a:xfrm>
            <a:off x="3233050" y="3760131"/>
            <a:ext cx="444845" cy="444845"/>
          </a:xfrm>
          <a:prstGeom prst="octagon">
            <a:avLst/>
          </a:prstGeom>
          <a:solidFill>
            <a:srgbClr val="D5FFFF"/>
          </a:solidFill>
          <a:ln>
            <a:solidFill>
              <a:srgbClr val="407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407AAA"/>
                </a:solidFill>
              </a:rPr>
              <a:t>P</a:t>
            </a:r>
            <a:endParaRPr kumimoji="1" lang="zh-CN" altLang="en-US" dirty="0">
              <a:solidFill>
                <a:srgbClr val="407AAA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39522" y="3659149"/>
            <a:ext cx="4680520" cy="9985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000" dirty="0" smtClean="0">
                <a:solidFill>
                  <a:srgbClr val="00AAD6"/>
                </a:solidFill>
              </a:rPr>
              <a:t>Aggregation</a:t>
            </a:r>
          </a:p>
          <a:p>
            <a:r>
              <a:rPr kumimoji="1" lang="en-US" altLang="zh-CN" sz="1000" dirty="0" smtClean="0">
                <a:solidFill>
                  <a:srgbClr val="00AAD6"/>
                </a:solidFill>
              </a:rPr>
              <a:t>Consistence Hash</a:t>
            </a:r>
            <a:endParaRPr kumimoji="1" lang="zh-CN" altLang="en-US" sz="1000" dirty="0">
              <a:solidFill>
                <a:srgbClr val="00AAD6"/>
              </a:solidFill>
            </a:endParaRPr>
          </a:p>
        </p:txBody>
      </p:sp>
      <p:sp>
        <p:nvSpPr>
          <p:cNvPr id="64" name="右箭头 63"/>
          <p:cNvSpPr/>
          <p:nvPr/>
        </p:nvSpPr>
        <p:spPr>
          <a:xfrm>
            <a:off x="1111070" y="3865612"/>
            <a:ext cx="528451" cy="354291"/>
          </a:xfrm>
          <a:prstGeom prst="rightArrow">
            <a:avLst/>
          </a:prstGeom>
          <a:solidFill>
            <a:srgbClr val="D5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内容占位符 2"/>
          <p:cNvSpPr txBox="1">
            <a:spLocks/>
          </p:cNvSpPr>
          <p:nvPr/>
        </p:nvSpPr>
        <p:spPr>
          <a:xfrm>
            <a:off x="6644446" y="598103"/>
            <a:ext cx="3332098" cy="3712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dirty="0" smtClean="0">
                <a:solidFill>
                  <a:sysClr val="windowText" lastClr="000000"/>
                </a:solidFill>
              </a:rPr>
              <a:t>高度可扩展性</a:t>
            </a:r>
            <a:endParaRPr kumimoji="1" lang="en-US" altLang="zh-CN" sz="2000" dirty="0">
              <a:solidFill>
                <a:sysClr val="windowText" lastClr="000000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dirty="0" smtClean="0">
                <a:solidFill>
                  <a:sysClr val="windowText" lastClr="000000"/>
                </a:solidFill>
              </a:rPr>
              <a:t>整体分布式设计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dirty="0" smtClean="0">
                <a:solidFill>
                  <a:sysClr val="windowText" lastClr="000000"/>
                </a:solidFill>
              </a:rPr>
              <a:t>实时告警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ysClr val="windowText" lastClr="000000"/>
                </a:solidFill>
              </a:rPr>
              <a:t>监控项动态</a:t>
            </a:r>
            <a:r>
              <a:rPr kumimoji="1" lang="zh-CN" altLang="en-US" sz="2000" dirty="0">
                <a:solidFill>
                  <a:sysClr val="windowText" lastClr="000000"/>
                </a:solidFill>
              </a:rPr>
              <a:t>配置</a:t>
            </a:r>
            <a:endParaRPr kumimoji="1" lang="en-US" altLang="zh-CN" sz="20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ysClr val="windowText" lastClr="000000"/>
                </a:solidFill>
              </a:rPr>
              <a:t>灵活的数据模型</a:t>
            </a:r>
            <a:endParaRPr kumimoji="1" lang="en-US" altLang="zh-CN" sz="2000" dirty="0">
              <a:solidFill>
                <a:sysClr val="windowText" lastClr="000000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六边形 65"/>
          <p:cNvSpPr>
            <a:spLocks noChangeAspect="1"/>
          </p:cNvSpPr>
          <p:nvPr/>
        </p:nvSpPr>
        <p:spPr>
          <a:xfrm>
            <a:off x="532394" y="3578844"/>
            <a:ext cx="361032" cy="319583"/>
          </a:xfrm>
          <a:prstGeom prst="hexagon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7" name="六边形 66"/>
          <p:cNvSpPr>
            <a:spLocks noChangeAspect="1"/>
          </p:cNvSpPr>
          <p:nvPr/>
        </p:nvSpPr>
        <p:spPr>
          <a:xfrm>
            <a:off x="832523" y="3750840"/>
            <a:ext cx="361032" cy="319583"/>
          </a:xfrm>
          <a:prstGeom prst="hexagon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六边形 67"/>
          <p:cNvSpPr>
            <a:spLocks noChangeAspect="1"/>
          </p:cNvSpPr>
          <p:nvPr/>
        </p:nvSpPr>
        <p:spPr>
          <a:xfrm>
            <a:off x="539432" y="3935053"/>
            <a:ext cx="361032" cy="319583"/>
          </a:xfrm>
          <a:prstGeom prst="hexagon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六边形 68"/>
          <p:cNvSpPr>
            <a:spLocks noChangeAspect="1"/>
          </p:cNvSpPr>
          <p:nvPr/>
        </p:nvSpPr>
        <p:spPr>
          <a:xfrm>
            <a:off x="839885" y="4105433"/>
            <a:ext cx="361032" cy="319583"/>
          </a:xfrm>
          <a:prstGeom prst="hexagon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六边形 69"/>
          <p:cNvSpPr>
            <a:spLocks noChangeAspect="1"/>
          </p:cNvSpPr>
          <p:nvPr/>
        </p:nvSpPr>
        <p:spPr>
          <a:xfrm>
            <a:off x="556569" y="4289646"/>
            <a:ext cx="361032" cy="319583"/>
          </a:xfrm>
          <a:prstGeom prst="hexagon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六边形 70"/>
          <p:cNvSpPr>
            <a:spLocks noChangeAspect="1"/>
          </p:cNvSpPr>
          <p:nvPr/>
        </p:nvSpPr>
        <p:spPr>
          <a:xfrm>
            <a:off x="846442" y="3413752"/>
            <a:ext cx="361032" cy="319583"/>
          </a:xfrm>
          <a:prstGeom prst="hexagon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2" name="直角双向箭头 81"/>
          <p:cNvSpPr/>
          <p:nvPr/>
        </p:nvSpPr>
        <p:spPr>
          <a:xfrm rot="10800000">
            <a:off x="725388" y="1622522"/>
            <a:ext cx="880090" cy="1738656"/>
          </a:xfrm>
          <a:prstGeom prst="leftUpArrow">
            <a:avLst>
              <a:gd name="adj1" fmla="val 17725"/>
              <a:gd name="adj2" fmla="val 19332"/>
              <a:gd name="adj3" fmla="val 25000"/>
            </a:avLst>
          </a:prstGeom>
          <a:solidFill>
            <a:srgbClr val="D5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2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28" y="1345332"/>
            <a:ext cx="2437085" cy="24298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24" y="2425452"/>
            <a:ext cx="4341338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1540" y="481236"/>
            <a:ext cx="8382000" cy="5814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540" y="1498064"/>
            <a:ext cx="8382000" cy="3375660"/>
          </a:xfrm>
        </p:spPr>
        <p:txBody>
          <a:bodyPr/>
          <a:lstStyle/>
          <a:p>
            <a:r>
              <a:rPr lang="zh-CN" altLang="en-US" sz="2400" dirty="0" smtClean="0"/>
              <a:t>鲍琳</a:t>
            </a:r>
            <a:endParaRPr lang="en-US" altLang="zh-CN" sz="2400" dirty="0" smtClean="0"/>
          </a:p>
          <a:p>
            <a:r>
              <a:rPr lang="zh-CN" altLang="en-US" sz="2400" dirty="0" smtClean="0"/>
              <a:t>架构师，中国银联</a:t>
            </a:r>
            <a:r>
              <a:rPr lang="en-US" altLang="zh-CN" sz="2400" dirty="0" err="1" smtClean="0"/>
              <a:t>DBaaS</a:t>
            </a:r>
            <a:r>
              <a:rPr lang="zh-CN" altLang="en-US" sz="2400" dirty="0" smtClean="0"/>
              <a:t>项目</a:t>
            </a:r>
            <a:endParaRPr lang="en-US" altLang="zh-CN" sz="2400" dirty="0" smtClean="0"/>
          </a:p>
          <a:p>
            <a:r>
              <a:rPr lang="zh-CN" altLang="en-US" sz="2400" dirty="0" smtClean="0"/>
              <a:t>首席架</a:t>
            </a:r>
            <a:r>
              <a:rPr lang="zh-CN" altLang="en-US" sz="2400" dirty="0"/>
              <a:t>构师 ，金融级数据库云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DBscale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R&amp;D</a:t>
            </a:r>
            <a:r>
              <a:rPr lang="zh-CN" altLang="en-US" sz="2400" dirty="0" smtClean="0"/>
              <a:t>负责人</a:t>
            </a:r>
            <a:r>
              <a:rPr lang="zh-CN" altLang="en-US" sz="2400" dirty="0"/>
              <a:t>，上海富麦信息</a:t>
            </a:r>
            <a:r>
              <a:rPr lang="zh-CN" altLang="en-US" sz="2400" dirty="0" smtClean="0"/>
              <a:t>科技</a:t>
            </a:r>
            <a:endParaRPr lang="zh-CN" altLang="en-US" sz="2400" dirty="0"/>
          </a:p>
          <a:p>
            <a:r>
              <a:rPr lang="zh-CN" altLang="en-US" sz="2400" dirty="0"/>
              <a:t>研究和使用开源技术，并将数据库云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DBscale</a:t>
            </a:r>
            <a:r>
              <a:rPr lang="en-US" altLang="zh-CN" sz="2400" dirty="0"/>
              <a:t>)</a:t>
            </a:r>
            <a:r>
              <a:rPr lang="zh-CN" altLang="en-US" sz="2400" dirty="0"/>
              <a:t>在金融行业</a:t>
            </a:r>
            <a:r>
              <a:rPr lang="zh-CN" altLang="en-US" sz="2400" dirty="0" smtClean="0"/>
              <a:t>客户生产环境</a:t>
            </a:r>
            <a:r>
              <a:rPr lang="zh-CN" altLang="en-US" sz="2400" dirty="0"/>
              <a:t>落地运行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9520" y="193204"/>
            <a:ext cx="8382000" cy="1341120"/>
          </a:xfrm>
        </p:spPr>
        <p:txBody>
          <a:bodyPr/>
          <a:lstStyle/>
          <a:p>
            <a:r>
              <a:rPr lang="zh-CN" altLang="zh-CN" dirty="0"/>
              <a:t>什么是数据库云 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00" y="1345332"/>
            <a:ext cx="7488832" cy="35790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52408" y="1345332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3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5940" y="1021080"/>
            <a:ext cx="7882572" cy="2933700"/>
          </a:xfrm>
        </p:spPr>
        <p:txBody>
          <a:bodyPr/>
          <a:lstStyle/>
          <a:p>
            <a:r>
              <a:rPr lang="zh-CN" altLang="en-US" dirty="0" smtClean="0"/>
              <a:t>我们如何构建数据库云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我们如何构建数据库云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191568" y="985292"/>
            <a:ext cx="5080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/>
              <a:t>如何构建资源模型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/>
              <a:t>如何实现高效的调度算法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/>
              <a:t>如何构造网络模型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/>
              <a:t>如何构建存储模型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/>
              <a:t>如何获得高效运维</a:t>
            </a:r>
            <a:r>
              <a:rPr lang="zh-CN" altLang="en-US" sz="2400" dirty="0" smtClean="0"/>
              <a:t>能力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20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如何构建资源池模型</a:t>
            </a:r>
            <a:endParaRPr lang="en-US" sz="3600" dirty="0"/>
          </a:p>
        </p:txBody>
      </p:sp>
      <p:grpSp>
        <p:nvGrpSpPr>
          <p:cNvPr id="133" name="组 132"/>
          <p:cNvGrpSpPr/>
          <p:nvPr/>
        </p:nvGrpSpPr>
        <p:grpSpPr>
          <a:xfrm>
            <a:off x="2271688" y="913284"/>
            <a:ext cx="7200800" cy="3888432"/>
            <a:chOff x="1146841" y="720015"/>
            <a:chExt cx="7535996" cy="4237576"/>
          </a:xfrm>
        </p:grpSpPr>
        <p:grpSp>
          <p:nvGrpSpPr>
            <p:cNvPr id="89" name="组 88"/>
            <p:cNvGrpSpPr/>
            <p:nvPr/>
          </p:nvGrpSpPr>
          <p:grpSpPr>
            <a:xfrm>
              <a:off x="1662537" y="1310916"/>
              <a:ext cx="4791511" cy="3490602"/>
              <a:chOff x="1585159" y="1245876"/>
              <a:chExt cx="4736685" cy="3417135"/>
            </a:xfrm>
          </p:grpSpPr>
          <p:sp>
            <p:nvSpPr>
              <p:cNvPr id="90" name="盒子"/>
              <p:cNvSpPr/>
              <p:nvPr/>
            </p:nvSpPr>
            <p:spPr>
              <a:xfrm>
                <a:off x="1585159" y="1245876"/>
                <a:ext cx="4736685" cy="3417135"/>
              </a:xfrm>
              <a:custGeom>
                <a:avLst/>
                <a:gdLst>
                  <a:gd name="connsiteX0" fmla="*/ 0 w 4088800"/>
                  <a:gd name="connsiteY0" fmla="*/ 323000 h 646000"/>
                  <a:gd name="connsiteX1" fmla="*/ 2048854 w 4088800"/>
                  <a:gd name="connsiteY1" fmla="*/ 0 h 646000"/>
                  <a:gd name="connsiteX2" fmla="*/ 4088800 w 4088800"/>
                  <a:gd name="connsiteY2" fmla="*/ 323000 h 646000"/>
                  <a:gd name="connsiteX3" fmla="*/ 2048854 w 4088800"/>
                  <a:gd name="connsiteY3" fmla="*/ 646000 h 646000"/>
                  <a:gd name="connsiteX4" fmla="*/ 0 w 4088800"/>
                  <a:gd name="connsiteY4" fmla="*/ 323000 h 646000"/>
                  <a:gd name="connsiteX5" fmla="*/ 2044400 w 4088800"/>
                  <a:gd name="connsiteY5" fmla="*/ 0 h 646000"/>
                  <a:gd name="connsiteX6" fmla="*/ 4088800 w 4088800"/>
                  <a:gd name="connsiteY6" fmla="*/ 323000 h 646000"/>
                  <a:gd name="connsiteX7" fmla="*/ 2044400 w 4088800"/>
                  <a:gd name="connsiteY7" fmla="*/ 646000 h 64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0" t="0" r="0" b="0"/>
                <a:pathLst>
                  <a:path w="4088800" h="646000">
                    <a:moveTo>
                      <a:pt x="0" y="0"/>
                    </a:moveTo>
                    <a:lnTo>
                      <a:pt x="4088800" y="0"/>
                    </a:lnTo>
                    <a:lnTo>
                      <a:pt x="4088800" y="646000"/>
                    </a:lnTo>
                    <a:lnTo>
                      <a:pt x="0" y="646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F0F1"/>
              </a:solidFill>
              <a:ln w="7600" cap="flat">
                <a:solidFill>
                  <a:srgbClr val="98BBC0"/>
                </a:solidFill>
                <a:bevel/>
              </a:ln>
            </p:spPr>
            <p:txBody>
              <a:bodyPr/>
              <a:lstStyle/>
              <a:p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宋体" charset="-122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585159" y="1245876"/>
                <a:ext cx="1127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solidFill>
                      <a:prstClr val="black"/>
                    </a:solidFill>
                    <a:latin typeface="Calibri" panose="020F0502020204030204"/>
                    <a:ea typeface="宋体" charset="-122"/>
                  </a:rPr>
                  <a:t>Region</a:t>
                </a:r>
                <a:endParaRPr kumimoji="1" lang="zh-CN" altLang="en-US" sz="1400" dirty="0">
                  <a:solidFill>
                    <a:prstClr val="black"/>
                  </a:solidFill>
                  <a:latin typeface="Calibri" panose="020F0502020204030204"/>
                  <a:ea typeface="宋体" charset="-122"/>
                </a:endParaRPr>
              </a:p>
            </p:txBody>
          </p:sp>
        </p:grpSp>
        <p:grpSp>
          <p:nvGrpSpPr>
            <p:cNvPr id="92" name="组 91"/>
            <p:cNvGrpSpPr/>
            <p:nvPr/>
          </p:nvGrpSpPr>
          <p:grpSpPr>
            <a:xfrm>
              <a:off x="1146841" y="720015"/>
              <a:ext cx="5463279" cy="4237576"/>
              <a:chOff x="1146841" y="720015"/>
              <a:chExt cx="5463279" cy="4237576"/>
            </a:xfrm>
          </p:grpSpPr>
          <p:sp>
            <p:nvSpPr>
              <p:cNvPr id="93" name="商务模型"/>
              <p:cNvSpPr/>
              <p:nvPr/>
            </p:nvSpPr>
            <p:spPr>
              <a:xfrm>
                <a:off x="1146841" y="720015"/>
                <a:ext cx="5463279" cy="4237576"/>
              </a:xfrm>
              <a:custGeom>
                <a:avLst/>
                <a:gdLst>
                  <a:gd name="connsiteX0" fmla="*/ 0 w 4503000"/>
                  <a:gd name="connsiteY0" fmla="*/ 2762600 h 5525200"/>
                  <a:gd name="connsiteX1" fmla="*/ 2256402 w 4503000"/>
                  <a:gd name="connsiteY1" fmla="*/ 0 h 5525200"/>
                  <a:gd name="connsiteX2" fmla="*/ 4503000 w 4503000"/>
                  <a:gd name="connsiteY2" fmla="*/ 2762600 h 5525200"/>
                  <a:gd name="connsiteX3" fmla="*/ 2256402 w 4503000"/>
                  <a:gd name="connsiteY3" fmla="*/ 5525200 h 55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4503000" h="5525200">
                    <a:moveTo>
                      <a:pt x="57449" y="0"/>
                    </a:moveTo>
                    <a:lnTo>
                      <a:pt x="4445551" y="0"/>
                    </a:lnTo>
                    <a:cubicBezTo>
                      <a:pt x="4477263" y="0"/>
                      <a:pt x="4503000" y="25737"/>
                      <a:pt x="4503000" y="57449"/>
                    </a:cubicBezTo>
                    <a:lnTo>
                      <a:pt x="4503000" y="5467751"/>
                    </a:lnTo>
                    <a:cubicBezTo>
                      <a:pt x="4503000" y="5499463"/>
                      <a:pt x="4477263" y="5525200"/>
                      <a:pt x="4445551" y="5525200"/>
                    </a:cubicBezTo>
                    <a:lnTo>
                      <a:pt x="57449" y="5525200"/>
                    </a:lnTo>
                    <a:cubicBezTo>
                      <a:pt x="25737" y="5525200"/>
                      <a:pt x="0" y="5499463"/>
                      <a:pt x="0" y="5467751"/>
                    </a:cubicBezTo>
                    <a:lnTo>
                      <a:pt x="0" y="57449"/>
                    </a:lnTo>
                    <a:cubicBezTo>
                      <a:pt x="0" y="25737"/>
                      <a:pt x="25737" y="0"/>
                      <a:pt x="57449" y="0"/>
                    </a:cubicBezTo>
                    <a:close/>
                  </a:path>
                </a:pathLst>
              </a:custGeom>
              <a:noFill/>
              <a:ln w="20267" cap="flat">
                <a:solidFill>
                  <a:srgbClr val="6AA4AB"/>
                </a:solidFill>
                <a:custDash>
                  <a:ds d="1100000" sp="500000"/>
                </a:custDash>
                <a:bevel/>
              </a:ln>
            </p:spPr>
            <p:txBody>
              <a:bodyPr/>
              <a:lstStyle/>
              <a:p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宋体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46841" y="720015"/>
                <a:ext cx="1127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solidFill>
                      <a:prstClr val="black"/>
                    </a:solidFill>
                    <a:latin typeface="Calibri" panose="020F0502020204030204"/>
                    <a:ea typeface="宋体" charset="-122"/>
                  </a:rPr>
                  <a:t>Site</a:t>
                </a:r>
                <a:endParaRPr kumimoji="1" lang="zh-CN" altLang="en-US" sz="1400" dirty="0">
                  <a:solidFill>
                    <a:prstClr val="black"/>
                  </a:solidFill>
                  <a:latin typeface="Calibri" panose="020F0502020204030204"/>
                  <a:ea typeface="宋体" charset="-122"/>
                </a:endParaRPr>
              </a:p>
            </p:txBody>
          </p:sp>
        </p:grpSp>
        <p:grpSp>
          <p:nvGrpSpPr>
            <p:cNvPr id="95" name="组 94"/>
            <p:cNvGrpSpPr/>
            <p:nvPr/>
          </p:nvGrpSpPr>
          <p:grpSpPr>
            <a:xfrm>
              <a:off x="1510137" y="1158516"/>
              <a:ext cx="4791511" cy="3490602"/>
              <a:chOff x="1585159" y="1245876"/>
              <a:chExt cx="4736685" cy="3417135"/>
            </a:xfrm>
          </p:grpSpPr>
          <p:sp>
            <p:nvSpPr>
              <p:cNvPr id="96" name="盒子"/>
              <p:cNvSpPr/>
              <p:nvPr/>
            </p:nvSpPr>
            <p:spPr>
              <a:xfrm>
                <a:off x="1585159" y="1245876"/>
                <a:ext cx="4736685" cy="3417135"/>
              </a:xfrm>
              <a:custGeom>
                <a:avLst/>
                <a:gdLst>
                  <a:gd name="connsiteX0" fmla="*/ 0 w 4088800"/>
                  <a:gd name="connsiteY0" fmla="*/ 323000 h 646000"/>
                  <a:gd name="connsiteX1" fmla="*/ 2048854 w 4088800"/>
                  <a:gd name="connsiteY1" fmla="*/ 0 h 646000"/>
                  <a:gd name="connsiteX2" fmla="*/ 4088800 w 4088800"/>
                  <a:gd name="connsiteY2" fmla="*/ 323000 h 646000"/>
                  <a:gd name="connsiteX3" fmla="*/ 2048854 w 4088800"/>
                  <a:gd name="connsiteY3" fmla="*/ 646000 h 646000"/>
                  <a:gd name="connsiteX4" fmla="*/ 0 w 4088800"/>
                  <a:gd name="connsiteY4" fmla="*/ 323000 h 646000"/>
                  <a:gd name="connsiteX5" fmla="*/ 2044400 w 4088800"/>
                  <a:gd name="connsiteY5" fmla="*/ 0 h 646000"/>
                  <a:gd name="connsiteX6" fmla="*/ 4088800 w 4088800"/>
                  <a:gd name="connsiteY6" fmla="*/ 323000 h 646000"/>
                  <a:gd name="connsiteX7" fmla="*/ 2044400 w 4088800"/>
                  <a:gd name="connsiteY7" fmla="*/ 646000 h 64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0" t="0" r="0" b="0"/>
                <a:pathLst>
                  <a:path w="4088800" h="646000">
                    <a:moveTo>
                      <a:pt x="0" y="0"/>
                    </a:moveTo>
                    <a:lnTo>
                      <a:pt x="4088800" y="0"/>
                    </a:lnTo>
                    <a:lnTo>
                      <a:pt x="4088800" y="646000"/>
                    </a:lnTo>
                    <a:lnTo>
                      <a:pt x="0" y="646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F0F1"/>
              </a:solidFill>
              <a:ln w="7600" cap="flat">
                <a:solidFill>
                  <a:srgbClr val="98BBC0"/>
                </a:solidFill>
                <a:bevel/>
              </a:ln>
            </p:spPr>
            <p:txBody>
              <a:bodyPr/>
              <a:lstStyle/>
              <a:p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宋体" charset="-122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85159" y="1245876"/>
                <a:ext cx="1127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solidFill>
                      <a:prstClr val="black"/>
                    </a:solidFill>
                    <a:latin typeface="Calibri" panose="020F0502020204030204"/>
                    <a:ea typeface="宋体" charset="-122"/>
                  </a:rPr>
                  <a:t>Region</a:t>
                </a:r>
                <a:endParaRPr kumimoji="1" lang="zh-CN" altLang="en-US" sz="1400" dirty="0">
                  <a:solidFill>
                    <a:prstClr val="black"/>
                  </a:solidFill>
                  <a:latin typeface="Calibri" panose="020F0502020204030204"/>
                  <a:ea typeface="宋体" charset="-122"/>
                </a:endParaRPr>
              </a:p>
            </p:txBody>
          </p:sp>
        </p:grpSp>
        <p:sp>
          <p:nvSpPr>
            <p:cNvPr id="98" name="罐形 97"/>
            <p:cNvSpPr/>
            <p:nvPr/>
          </p:nvSpPr>
          <p:spPr>
            <a:xfrm>
              <a:off x="6912380" y="3415453"/>
              <a:ext cx="1566030" cy="1180140"/>
            </a:xfrm>
            <a:prstGeom prst="can">
              <a:avLst/>
            </a:prstGeom>
            <a:solidFill>
              <a:srgbClr val="797979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Backup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rPr>
                <a:t>storage</a:t>
              </a:r>
              <a:endPara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grpSp>
          <p:nvGrpSpPr>
            <p:cNvPr id="99" name="组 98"/>
            <p:cNvGrpSpPr/>
            <p:nvPr/>
          </p:nvGrpSpPr>
          <p:grpSpPr>
            <a:xfrm>
              <a:off x="4097943" y="3612801"/>
              <a:ext cx="2027575" cy="937845"/>
              <a:chOff x="4843244" y="5373149"/>
              <a:chExt cx="2027575" cy="937845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4995644" y="5525549"/>
                <a:ext cx="1875175" cy="78544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  <a:cs typeface=""/>
                  </a:rPr>
                  <a:t>  网段</a:t>
                </a:r>
                <a:endPara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grpSp>
            <p:nvGrpSpPr>
              <p:cNvPr id="101" name="组 100"/>
              <p:cNvGrpSpPr/>
              <p:nvPr/>
            </p:nvGrpSpPr>
            <p:grpSpPr>
              <a:xfrm>
                <a:off x="4843244" y="5373149"/>
                <a:ext cx="1875175" cy="785445"/>
                <a:chOff x="2745095" y="6400248"/>
                <a:chExt cx="1884556" cy="843777"/>
              </a:xfrm>
            </p:grpSpPr>
            <p:sp>
              <p:nvSpPr>
                <p:cNvPr id="102" name="矩形 101"/>
                <p:cNvSpPr/>
                <p:nvPr/>
              </p:nvSpPr>
              <p:spPr>
                <a:xfrm>
                  <a:off x="2745095" y="6400248"/>
                  <a:ext cx="1884556" cy="843777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  <a:cs typeface=""/>
                  </a:endParaRPr>
                </a:p>
              </p:txBody>
            </p:sp>
            <p:sp>
              <p:nvSpPr>
                <p:cNvPr id="103" name="文本框 102"/>
                <p:cNvSpPr txBox="1"/>
                <p:nvPr/>
              </p:nvSpPr>
              <p:spPr>
                <a:xfrm>
                  <a:off x="3067620" y="6624547"/>
                  <a:ext cx="1202466" cy="4323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kern="0" dirty="0" smtClean="0">
                      <a:solidFill>
                        <a:schemeClr val="bg1"/>
                      </a:solidFill>
                      <a:latin typeface="Calibri" panose="020F0502020204030204"/>
                      <a:ea typeface="宋体" charset="-122"/>
                    </a:rPr>
                    <a:t>IP</a:t>
                  </a:r>
                  <a:r>
                    <a:rPr kumimoji="1" lang="zh-CN" altLang="en-US" kern="0" dirty="0" smtClean="0">
                      <a:solidFill>
                        <a:schemeClr val="bg1"/>
                      </a:solidFill>
                      <a:latin typeface="Calibri" panose="020F0502020204030204"/>
                      <a:ea typeface="宋体" charset="-122"/>
                    </a:rPr>
                    <a:t> </a:t>
                  </a:r>
                  <a:r>
                    <a:rPr kumimoji="1" lang="en-US" altLang="zh-CN" kern="0" dirty="0" smtClean="0">
                      <a:solidFill>
                        <a:schemeClr val="bg1"/>
                      </a:solidFill>
                      <a:latin typeface="Calibri" panose="020F0502020204030204"/>
                      <a:ea typeface="宋体" charset="-122"/>
                    </a:rPr>
                    <a:t>address</a:t>
                  </a: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</a:endParaRPr>
                </a:p>
              </p:txBody>
            </p:sp>
          </p:grpSp>
        </p:grpSp>
        <p:grpSp>
          <p:nvGrpSpPr>
            <p:cNvPr id="104" name="组 103"/>
            <p:cNvGrpSpPr/>
            <p:nvPr/>
          </p:nvGrpSpPr>
          <p:grpSpPr>
            <a:xfrm>
              <a:off x="1842338" y="1593118"/>
              <a:ext cx="2036142" cy="1875860"/>
              <a:chOff x="6159009" y="5109991"/>
              <a:chExt cx="2036142" cy="1875860"/>
            </a:xfrm>
          </p:grpSpPr>
          <p:grpSp>
            <p:nvGrpSpPr>
              <p:cNvPr id="105" name="组 104"/>
              <p:cNvGrpSpPr/>
              <p:nvPr/>
            </p:nvGrpSpPr>
            <p:grpSpPr>
              <a:xfrm>
                <a:off x="6159009" y="5109991"/>
                <a:ext cx="2036142" cy="1875860"/>
                <a:chOff x="5948802" y="5072593"/>
                <a:chExt cx="2036142" cy="1875860"/>
              </a:xfrm>
            </p:grpSpPr>
            <p:sp>
              <p:nvSpPr>
                <p:cNvPr id="111" name="圆盒子"/>
                <p:cNvSpPr/>
                <p:nvPr/>
              </p:nvSpPr>
              <p:spPr>
                <a:xfrm>
                  <a:off x="6101202" y="5224993"/>
                  <a:ext cx="1883742" cy="1723460"/>
                </a:xfrm>
                <a:custGeom>
                  <a:avLst/>
                  <a:gdLst>
                    <a:gd name="connsiteX0" fmla="*/ 0 w 1147600"/>
                    <a:gd name="connsiteY0" fmla="*/ 191267 h 382533"/>
                    <a:gd name="connsiteX1" fmla="*/ 575049 w 1147600"/>
                    <a:gd name="connsiteY1" fmla="*/ 0 h 382533"/>
                    <a:gd name="connsiteX2" fmla="*/ 1147600 w 1147600"/>
                    <a:gd name="connsiteY2" fmla="*/ 191267 h 382533"/>
                    <a:gd name="connsiteX3" fmla="*/ 575049 w 1147600"/>
                    <a:gd name="connsiteY3" fmla="*/ 382533 h 382533"/>
                    <a:gd name="connsiteX4" fmla="*/ 0 w 1147600"/>
                    <a:gd name="connsiteY4" fmla="*/ 191267 h 382533"/>
                    <a:gd name="connsiteX5" fmla="*/ 573800 w 1147600"/>
                    <a:gd name="connsiteY5" fmla="*/ 0 h 382533"/>
                    <a:gd name="connsiteX6" fmla="*/ 1147600 w 1147600"/>
                    <a:gd name="connsiteY6" fmla="*/ 191267 h 382533"/>
                    <a:gd name="connsiteX7" fmla="*/ 573800 w 1147600"/>
                    <a:gd name="connsiteY7" fmla="*/ 382533 h 382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7600" h="382533">
                      <a:moveTo>
                        <a:pt x="0" y="0"/>
                      </a:moveTo>
                      <a:lnTo>
                        <a:pt x="1147600" y="0"/>
                      </a:lnTo>
                      <a:lnTo>
                        <a:pt x="1147600" y="382533"/>
                      </a:lnTo>
                      <a:lnTo>
                        <a:pt x="0" y="382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B8FC9"/>
                </a:solidFill>
                <a:ln w="7600" cap="flat">
                  <a:solidFill>
                    <a:srgbClr val="4472C4"/>
                  </a:solidFill>
                  <a:bevel/>
                </a:ln>
              </p:spPr>
              <p:txBody>
                <a:bodyPr wrap="squar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013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</a:endParaRPr>
                </a:p>
              </p:txBody>
            </p:sp>
            <p:sp>
              <p:nvSpPr>
                <p:cNvPr id="112" name="圆盒子"/>
                <p:cNvSpPr/>
                <p:nvPr/>
              </p:nvSpPr>
              <p:spPr>
                <a:xfrm>
                  <a:off x="5948802" y="5072593"/>
                  <a:ext cx="1883742" cy="1723460"/>
                </a:xfrm>
                <a:custGeom>
                  <a:avLst/>
                  <a:gdLst>
                    <a:gd name="connsiteX0" fmla="*/ 0 w 1147600"/>
                    <a:gd name="connsiteY0" fmla="*/ 191267 h 382533"/>
                    <a:gd name="connsiteX1" fmla="*/ 575049 w 1147600"/>
                    <a:gd name="connsiteY1" fmla="*/ 0 h 382533"/>
                    <a:gd name="connsiteX2" fmla="*/ 1147600 w 1147600"/>
                    <a:gd name="connsiteY2" fmla="*/ 191267 h 382533"/>
                    <a:gd name="connsiteX3" fmla="*/ 575049 w 1147600"/>
                    <a:gd name="connsiteY3" fmla="*/ 382533 h 382533"/>
                    <a:gd name="connsiteX4" fmla="*/ 0 w 1147600"/>
                    <a:gd name="connsiteY4" fmla="*/ 191267 h 382533"/>
                    <a:gd name="connsiteX5" fmla="*/ 573800 w 1147600"/>
                    <a:gd name="connsiteY5" fmla="*/ 0 h 382533"/>
                    <a:gd name="connsiteX6" fmla="*/ 1147600 w 1147600"/>
                    <a:gd name="connsiteY6" fmla="*/ 191267 h 382533"/>
                    <a:gd name="connsiteX7" fmla="*/ 573800 w 1147600"/>
                    <a:gd name="connsiteY7" fmla="*/ 382533 h 382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7600" h="382533">
                      <a:moveTo>
                        <a:pt x="0" y="0"/>
                      </a:moveTo>
                      <a:lnTo>
                        <a:pt x="1147600" y="0"/>
                      </a:lnTo>
                      <a:lnTo>
                        <a:pt x="1147600" y="382533"/>
                      </a:lnTo>
                      <a:lnTo>
                        <a:pt x="0" y="382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B8FC9"/>
                </a:solidFill>
                <a:ln w="7600" cap="flat">
                  <a:solidFill>
                    <a:srgbClr val="4472C4"/>
                  </a:solidFill>
                  <a:bevel/>
                </a:ln>
              </p:spPr>
              <p:txBody>
                <a:bodyPr wrap="squar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013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</a:endParaRPr>
                </a:p>
              </p:txBody>
            </p:sp>
            <p:sp>
              <p:nvSpPr>
                <p:cNvPr id="113" name="文本框 112"/>
                <p:cNvSpPr txBox="1"/>
                <p:nvPr/>
              </p:nvSpPr>
              <p:spPr>
                <a:xfrm>
                  <a:off x="5948802" y="5072593"/>
                  <a:ext cx="733457" cy="335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  <a:ea typeface="宋体" charset="-122"/>
                    </a:rPr>
                    <a:t>Cluster</a:t>
                  </a: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</a:endParaRPr>
                </a:p>
              </p:txBody>
            </p:sp>
          </p:grpSp>
          <p:grpSp>
            <p:nvGrpSpPr>
              <p:cNvPr id="106" name="组 105"/>
              <p:cNvGrpSpPr/>
              <p:nvPr/>
            </p:nvGrpSpPr>
            <p:grpSpPr>
              <a:xfrm>
                <a:off x="6545927" y="5492311"/>
                <a:ext cx="1304537" cy="1140989"/>
                <a:chOff x="2390759" y="1974778"/>
                <a:chExt cx="1304537" cy="1140989"/>
              </a:xfrm>
            </p:grpSpPr>
            <p:pic>
              <p:nvPicPr>
                <p:cNvPr id="107" name="图片 10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759" y="1974778"/>
                  <a:ext cx="524402" cy="524402"/>
                </a:xfrm>
                <a:prstGeom prst="rect">
                  <a:avLst/>
                </a:prstGeom>
              </p:spPr>
            </p:pic>
            <p:pic>
              <p:nvPicPr>
                <p:cNvPr id="108" name="图片 10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894" y="1974778"/>
                  <a:ext cx="524402" cy="524402"/>
                </a:xfrm>
                <a:prstGeom prst="rect">
                  <a:avLst/>
                </a:prstGeom>
              </p:spPr>
            </p:pic>
            <p:pic>
              <p:nvPicPr>
                <p:cNvPr id="109" name="图片 10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759" y="2591365"/>
                  <a:ext cx="524402" cy="524402"/>
                </a:xfrm>
                <a:prstGeom prst="rect">
                  <a:avLst/>
                </a:prstGeom>
              </p:spPr>
            </p:pic>
            <p:pic>
              <p:nvPicPr>
                <p:cNvPr id="110" name="图片 10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894" y="2591365"/>
                  <a:ext cx="524402" cy="5244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4" name="组 113"/>
            <p:cNvGrpSpPr/>
            <p:nvPr/>
          </p:nvGrpSpPr>
          <p:grpSpPr>
            <a:xfrm>
              <a:off x="4089376" y="1593118"/>
              <a:ext cx="2036142" cy="1875860"/>
              <a:chOff x="6159009" y="5109991"/>
              <a:chExt cx="2036142" cy="1875860"/>
            </a:xfrm>
          </p:grpSpPr>
          <p:grpSp>
            <p:nvGrpSpPr>
              <p:cNvPr id="115" name="组 114"/>
              <p:cNvGrpSpPr/>
              <p:nvPr/>
            </p:nvGrpSpPr>
            <p:grpSpPr>
              <a:xfrm>
                <a:off x="6159009" y="5109991"/>
                <a:ext cx="2036142" cy="1875860"/>
                <a:chOff x="5948802" y="5072593"/>
                <a:chExt cx="2036142" cy="1875860"/>
              </a:xfrm>
            </p:grpSpPr>
            <p:sp>
              <p:nvSpPr>
                <p:cNvPr id="121" name="圆盒子"/>
                <p:cNvSpPr/>
                <p:nvPr/>
              </p:nvSpPr>
              <p:spPr>
                <a:xfrm>
                  <a:off x="6101202" y="5224993"/>
                  <a:ext cx="1883742" cy="1723460"/>
                </a:xfrm>
                <a:custGeom>
                  <a:avLst/>
                  <a:gdLst>
                    <a:gd name="connsiteX0" fmla="*/ 0 w 1147600"/>
                    <a:gd name="connsiteY0" fmla="*/ 191267 h 382533"/>
                    <a:gd name="connsiteX1" fmla="*/ 575049 w 1147600"/>
                    <a:gd name="connsiteY1" fmla="*/ 0 h 382533"/>
                    <a:gd name="connsiteX2" fmla="*/ 1147600 w 1147600"/>
                    <a:gd name="connsiteY2" fmla="*/ 191267 h 382533"/>
                    <a:gd name="connsiteX3" fmla="*/ 575049 w 1147600"/>
                    <a:gd name="connsiteY3" fmla="*/ 382533 h 382533"/>
                    <a:gd name="connsiteX4" fmla="*/ 0 w 1147600"/>
                    <a:gd name="connsiteY4" fmla="*/ 191267 h 382533"/>
                    <a:gd name="connsiteX5" fmla="*/ 573800 w 1147600"/>
                    <a:gd name="connsiteY5" fmla="*/ 0 h 382533"/>
                    <a:gd name="connsiteX6" fmla="*/ 1147600 w 1147600"/>
                    <a:gd name="connsiteY6" fmla="*/ 191267 h 382533"/>
                    <a:gd name="connsiteX7" fmla="*/ 573800 w 1147600"/>
                    <a:gd name="connsiteY7" fmla="*/ 382533 h 382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7600" h="382533">
                      <a:moveTo>
                        <a:pt x="0" y="0"/>
                      </a:moveTo>
                      <a:lnTo>
                        <a:pt x="1147600" y="0"/>
                      </a:lnTo>
                      <a:lnTo>
                        <a:pt x="1147600" y="382533"/>
                      </a:lnTo>
                      <a:lnTo>
                        <a:pt x="0" y="382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8885"/>
                </a:solidFill>
                <a:ln w="7600" cap="flat">
                  <a:solidFill>
                    <a:srgbClr val="4472C4"/>
                  </a:solidFill>
                  <a:bevel/>
                </a:ln>
              </p:spPr>
              <p:txBody>
                <a:bodyPr wrap="squar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013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</a:endParaRPr>
                </a:p>
              </p:txBody>
            </p:sp>
            <p:sp>
              <p:nvSpPr>
                <p:cNvPr id="122" name="圆盒子"/>
                <p:cNvSpPr/>
                <p:nvPr/>
              </p:nvSpPr>
              <p:spPr>
                <a:xfrm>
                  <a:off x="5948802" y="5072593"/>
                  <a:ext cx="1883742" cy="1723460"/>
                </a:xfrm>
                <a:custGeom>
                  <a:avLst/>
                  <a:gdLst>
                    <a:gd name="connsiteX0" fmla="*/ 0 w 1147600"/>
                    <a:gd name="connsiteY0" fmla="*/ 191267 h 382533"/>
                    <a:gd name="connsiteX1" fmla="*/ 575049 w 1147600"/>
                    <a:gd name="connsiteY1" fmla="*/ 0 h 382533"/>
                    <a:gd name="connsiteX2" fmla="*/ 1147600 w 1147600"/>
                    <a:gd name="connsiteY2" fmla="*/ 191267 h 382533"/>
                    <a:gd name="connsiteX3" fmla="*/ 575049 w 1147600"/>
                    <a:gd name="connsiteY3" fmla="*/ 382533 h 382533"/>
                    <a:gd name="connsiteX4" fmla="*/ 0 w 1147600"/>
                    <a:gd name="connsiteY4" fmla="*/ 191267 h 382533"/>
                    <a:gd name="connsiteX5" fmla="*/ 573800 w 1147600"/>
                    <a:gd name="connsiteY5" fmla="*/ 0 h 382533"/>
                    <a:gd name="connsiteX6" fmla="*/ 1147600 w 1147600"/>
                    <a:gd name="connsiteY6" fmla="*/ 191267 h 382533"/>
                    <a:gd name="connsiteX7" fmla="*/ 573800 w 1147600"/>
                    <a:gd name="connsiteY7" fmla="*/ 382533 h 382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7600" h="382533">
                      <a:moveTo>
                        <a:pt x="0" y="0"/>
                      </a:moveTo>
                      <a:lnTo>
                        <a:pt x="1147600" y="0"/>
                      </a:lnTo>
                      <a:lnTo>
                        <a:pt x="1147600" y="382533"/>
                      </a:lnTo>
                      <a:lnTo>
                        <a:pt x="0" y="382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8885"/>
                </a:solidFill>
                <a:ln w="7600" cap="flat">
                  <a:solidFill>
                    <a:srgbClr val="4472C4"/>
                  </a:solidFill>
                  <a:bevel/>
                </a:ln>
              </p:spPr>
              <p:txBody>
                <a:bodyPr wrap="squar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013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</a:endParaRPr>
                </a:p>
              </p:txBody>
            </p:sp>
            <p:sp>
              <p:nvSpPr>
                <p:cNvPr id="123" name="文本框 122"/>
                <p:cNvSpPr txBox="1"/>
                <p:nvPr/>
              </p:nvSpPr>
              <p:spPr>
                <a:xfrm>
                  <a:off x="5948802" y="5072593"/>
                  <a:ext cx="733457" cy="335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  <a:ea typeface="宋体" charset="-122"/>
                    </a:rPr>
                    <a:t>Cluster</a:t>
                  </a: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</a:endParaRPr>
                </a:p>
              </p:txBody>
            </p:sp>
          </p:grpSp>
          <p:grpSp>
            <p:nvGrpSpPr>
              <p:cNvPr id="116" name="组 115"/>
              <p:cNvGrpSpPr/>
              <p:nvPr/>
            </p:nvGrpSpPr>
            <p:grpSpPr>
              <a:xfrm>
                <a:off x="6545927" y="5492311"/>
                <a:ext cx="1304537" cy="1140989"/>
                <a:chOff x="2390759" y="1974778"/>
                <a:chExt cx="1304537" cy="1140989"/>
              </a:xfrm>
            </p:grpSpPr>
            <p:pic>
              <p:nvPicPr>
                <p:cNvPr id="117" name="图片 11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759" y="1974778"/>
                  <a:ext cx="524402" cy="524402"/>
                </a:xfrm>
                <a:prstGeom prst="rect">
                  <a:avLst/>
                </a:prstGeom>
              </p:spPr>
            </p:pic>
            <p:pic>
              <p:nvPicPr>
                <p:cNvPr id="118" name="图片 11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894" y="1974778"/>
                  <a:ext cx="524402" cy="524402"/>
                </a:xfrm>
                <a:prstGeom prst="rect">
                  <a:avLst/>
                </a:prstGeom>
              </p:spPr>
            </p:pic>
            <p:pic>
              <p:nvPicPr>
                <p:cNvPr id="119" name="图片 11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0759" y="2591365"/>
                  <a:ext cx="524402" cy="524402"/>
                </a:xfrm>
                <a:prstGeom prst="rect">
                  <a:avLst/>
                </a:prstGeom>
              </p:spPr>
            </p:pic>
            <p:pic>
              <p:nvPicPr>
                <p:cNvPr id="120" name="图片 11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894" y="2591365"/>
                  <a:ext cx="524402" cy="5244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4" name="组 123"/>
            <p:cNvGrpSpPr/>
            <p:nvPr/>
          </p:nvGrpSpPr>
          <p:grpSpPr>
            <a:xfrm>
              <a:off x="2080424" y="3579456"/>
              <a:ext cx="1433729" cy="988550"/>
              <a:chOff x="5060304" y="5302524"/>
              <a:chExt cx="1593453" cy="1234068"/>
            </a:xfrm>
          </p:grpSpPr>
          <p:sp>
            <p:nvSpPr>
              <p:cNvPr id="125" name="罐形 124"/>
              <p:cNvSpPr/>
              <p:nvPr/>
            </p:nvSpPr>
            <p:spPr>
              <a:xfrm>
                <a:off x="5060304" y="5302524"/>
                <a:ext cx="1441053" cy="1081668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  <a:cs typeface=""/>
                  </a:rPr>
                  <a:t>数据存储</a:t>
                </a:r>
              </a:p>
            </p:txBody>
          </p:sp>
          <p:sp>
            <p:nvSpPr>
              <p:cNvPr id="126" name="罐形 125"/>
              <p:cNvSpPr/>
              <p:nvPr/>
            </p:nvSpPr>
            <p:spPr>
              <a:xfrm>
                <a:off x="5212704" y="5454924"/>
                <a:ext cx="1441053" cy="1081668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kern="0" dirty="0" smtClean="0">
                    <a:solidFill>
                      <a:prstClr val="white"/>
                    </a:solidFill>
                    <a:latin typeface="Calibri" panose="020F0502020204030204"/>
                    <a:ea typeface="宋体" charset="-122"/>
                    <a:cs typeface=""/>
                  </a:rPr>
                  <a:t>Data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  <a:cs typeface=""/>
                  </a:rPr>
                  <a:t>storage</a:t>
                </a: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6822681" y="1056642"/>
              <a:ext cx="1860156" cy="1443198"/>
              <a:chOff x="6942321" y="1421188"/>
              <a:chExt cx="1593453" cy="1159729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7094721" y="1573588"/>
                <a:ext cx="1441053" cy="1007329"/>
              </a:xfrm>
              <a:prstGeom prst="round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  <a:cs typeface=""/>
                  </a:rPr>
                  <a:t>镜像</a:t>
                </a:r>
              </a:p>
            </p:txBody>
          </p:sp>
          <p:grpSp>
            <p:nvGrpSpPr>
              <p:cNvPr id="129" name="组 128"/>
              <p:cNvGrpSpPr/>
              <p:nvPr/>
            </p:nvGrpSpPr>
            <p:grpSpPr>
              <a:xfrm>
                <a:off x="6942321" y="1421188"/>
                <a:ext cx="1441053" cy="1007329"/>
                <a:chOff x="5026654" y="2137314"/>
                <a:chExt cx="1441053" cy="1007329"/>
              </a:xfrm>
              <a:solidFill>
                <a:srgbClr val="5B9BD5">
                  <a:lumMod val="75000"/>
                </a:srgbClr>
              </a:solidFill>
            </p:grpSpPr>
            <p:sp>
              <p:nvSpPr>
                <p:cNvPr id="130" name="圆角矩形 129"/>
                <p:cNvSpPr/>
                <p:nvPr/>
              </p:nvSpPr>
              <p:spPr>
                <a:xfrm>
                  <a:off x="5026654" y="2137314"/>
                  <a:ext cx="1441053" cy="1007329"/>
                </a:xfrm>
                <a:prstGeom prst="roundRect">
                  <a:avLst/>
                </a:prstGeom>
                <a:grpFill/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  <a:cs typeface=""/>
                  </a:endParaRPr>
                </a:p>
              </p:txBody>
            </p:sp>
            <p:sp>
              <p:nvSpPr>
                <p:cNvPr id="131" name="文本框 130"/>
                <p:cNvSpPr txBox="1"/>
                <p:nvPr/>
              </p:nvSpPr>
              <p:spPr>
                <a:xfrm>
                  <a:off x="5224417" y="2311277"/>
                  <a:ext cx="994754" cy="56601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kern="0" dirty="0" smtClean="0">
                      <a:solidFill>
                        <a:schemeClr val="bg1"/>
                      </a:solidFill>
                      <a:latin typeface="Calibri" panose="020F0502020204030204"/>
                      <a:ea typeface="宋体" charset="-122"/>
                    </a:rPr>
                    <a:t>Container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kern="0" dirty="0" smtClean="0">
                      <a:solidFill>
                        <a:schemeClr val="bg1"/>
                      </a:solidFill>
                      <a:latin typeface="Calibri" panose="020F0502020204030204"/>
                      <a:ea typeface="宋体" charset="-122"/>
                    </a:rPr>
                    <a:t>Images</a:t>
                  </a: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charset="-122"/>
                  </a:endParaRPr>
                </a:p>
              </p:txBody>
            </p:sp>
          </p:grpSp>
        </p:grpSp>
      </p:grpSp>
      <p:sp>
        <p:nvSpPr>
          <p:cNvPr id="3" name="圆角矩形标注 2"/>
          <p:cNvSpPr/>
          <p:nvPr/>
        </p:nvSpPr>
        <p:spPr>
          <a:xfrm>
            <a:off x="1263576" y="1396199"/>
            <a:ext cx="1210213" cy="1165805"/>
          </a:xfrm>
          <a:prstGeom prst="wedgeRoundRectCallout">
            <a:avLst>
              <a:gd name="adj1" fmla="val 119736"/>
              <a:gd name="adj2" fmla="val 70576"/>
              <a:gd name="adj3" fmla="val 16667"/>
            </a:avLst>
          </a:prstGeom>
          <a:solidFill>
            <a:srgbClr val="0096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kumimoji="1" lang="en-US" altLang="zh-CN" sz="1200" dirty="0" smtClean="0"/>
              <a:t>Rock</a:t>
            </a:r>
          </a:p>
          <a:p>
            <a:pPr algn="ctr"/>
            <a:r>
              <a:rPr kumimoji="1" lang="en-US" altLang="zh-CN" sz="1200" dirty="0" smtClean="0"/>
              <a:t>CPU </a:t>
            </a:r>
          </a:p>
          <a:p>
            <a:pPr algn="ctr"/>
            <a:r>
              <a:rPr kumimoji="1" lang="en-US" altLang="zh-CN" sz="1200" dirty="0" smtClean="0"/>
              <a:t>MEM</a:t>
            </a:r>
          </a:p>
          <a:p>
            <a:pPr algn="ctr"/>
            <a:r>
              <a:rPr kumimoji="1" lang="en-US" altLang="zh-CN" sz="1200" dirty="0" smtClean="0"/>
              <a:t>HDD</a:t>
            </a:r>
          </a:p>
          <a:p>
            <a:pPr algn="ctr"/>
            <a:r>
              <a:rPr kumimoji="1" lang="en-US" altLang="zh-CN" sz="1200" dirty="0" smtClean="0"/>
              <a:t>SSD</a:t>
            </a:r>
          </a:p>
          <a:p>
            <a:pPr algn="ctr"/>
            <a:r>
              <a:rPr kumimoji="1" lang="en-US" altLang="zh-CN" sz="1200" dirty="0" smtClean="0"/>
              <a:t>WWN</a:t>
            </a:r>
          </a:p>
          <a:p>
            <a:pPr algn="ctr"/>
            <a:r>
              <a:rPr kumimoji="1" lang="en-US" altLang="zh-CN" sz="1200" dirty="0" smtClean="0"/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5762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6284406" y="1089461"/>
            <a:ext cx="3332098" cy="3712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服务资源管理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内存在线扩容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数据空间在线扩容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网络带宽在线扩容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自动更新配置文件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839640" y="1066214"/>
            <a:ext cx="3888432" cy="3507002"/>
            <a:chOff x="1983656" y="934674"/>
            <a:chExt cx="3888432" cy="3507002"/>
          </a:xfrm>
        </p:grpSpPr>
        <p:sp>
          <p:nvSpPr>
            <p:cNvPr id="7" name="矩形 6"/>
            <p:cNvSpPr/>
            <p:nvPr/>
          </p:nvSpPr>
          <p:spPr>
            <a:xfrm>
              <a:off x="1983656" y="934674"/>
              <a:ext cx="3888432" cy="3507002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 smtClean="0">
                  <a:solidFill>
                    <a:srgbClr val="3284BF"/>
                  </a:solidFill>
                  <a:latin typeface="Calibri"/>
                  <a:ea typeface="宋体" charset="-122"/>
                  <a:cs typeface=""/>
                </a:rPr>
                <a:t>unit</a:t>
              </a:r>
              <a:endPara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284B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endParaRPr>
            </a:p>
          </p:txBody>
        </p:sp>
        <p:grpSp>
          <p:nvGrpSpPr>
            <p:cNvPr id="8" name="组 7"/>
            <p:cNvGrpSpPr/>
            <p:nvPr/>
          </p:nvGrpSpPr>
          <p:grpSpPr>
            <a:xfrm>
              <a:off x="2493186" y="1313628"/>
              <a:ext cx="1278458" cy="1295035"/>
              <a:chOff x="1951464" y="1862254"/>
              <a:chExt cx="1538868" cy="1527717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951464" y="1862254"/>
                <a:ext cx="1538868" cy="1527717"/>
              </a:xfrm>
              <a:prstGeom prst="roundRect">
                <a:avLst/>
              </a:prstGeom>
              <a:solidFill>
                <a:srgbClr val="D5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54822" y="3024881"/>
                <a:ext cx="342884" cy="342884"/>
              </a:xfrm>
              <a:prstGeom prst="rect">
                <a:avLst/>
              </a:prstGeom>
            </p:spPr>
          </p:pic>
          <p:sp>
            <p:nvSpPr>
              <p:cNvPr id="30" name="矩形 29"/>
              <p:cNvSpPr/>
              <p:nvPr/>
            </p:nvSpPr>
            <p:spPr>
              <a:xfrm>
                <a:off x="2224643" y="2104759"/>
                <a:ext cx="100162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2</a:t>
                </a:r>
                <a:r>
                  <a:rPr kumimoji="0" lang="zh-CN" altLang="en-US" sz="20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    </a:t>
                </a:r>
                <a:r>
                  <a:rPr kumimoji="0" lang="en-US" altLang="zh-CN" sz="20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core</a:t>
                </a:r>
                <a:endParaRPr kumimoji="0" lang="zh-CN" altLang="en-US" sz="2000" b="0" i="0" u="none" strike="noStrike" kern="0" cap="none" spc="0" normalizeH="0" baseline="0" noProof="0" dirty="0" smtClean="0">
                  <a:ln w="0"/>
                  <a:solidFill>
                    <a:srgbClr val="5B9BD5">
                      <a:lumMod val="75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2224643" y="2529489"/>
                <a:ext cx="84670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4</a:t>
                </a:r>
                <a:r>
                  <a:rPr kumimoji="0" lang="zh-CN" altLang="en-US" sz="20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    </a:t>
                </a:r>
                <a:r>
                  <a:rPr kumimoji="0" lang="en-US" altLang="zh-CN" sz="20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GB</a:t>
                </a:r>
                <a:endParaRPr kumimoji="0" lang="zh-CN" altLang="en-US" sz="2000" b="0" i="0" u="none" strike="noStrike" kern="0" cap="none" spc="0" normalizeH="0" baseline="0" noProof="0" dirty="0" smtClean="0">
                  <a:ln w="0"/>
                  <a:solidFill>
                    <a:srgbClr val="5B9BD5">
                      <a:lumMod val="75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2636760" y="2369101"/>
              <a:ext cx="502700" cy="741406"/>
              <a:chOff x="2124282" y="3076475"/>
              <a:chExt cx="719280" cy="1161982"/>
            </a:xfrm>
          </p:grpSpPr>
          <p:sp>
            <p:nvSpPr>
              <p:cNvPr id="26" name="剪去同侧角的矩形 25"/>
              <p:cNvSpPr/>
              <p:nvPr/>
            </p:nvSpPr>
            <p:spPr>
              <a:xfrm>
                <a:off x="2124282" y="3692047"/>
                <a:ext cx="719280" cy="546410"/>
              </a:xfrm>
              <a:prstGeom prst="snip2Same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100M</a:t>
                </a:r>
                <a:endParaRPr kumimoji="1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cxnSp>
            <p:nvCxnSpPr>
              <p:cNvPr id="27" name="直线连接符 26"/>
              <p:cNvCxnSpPr/>
              <p:nvPr/>
            </p:nvCxnSpPr>
            <p:spPr>
              <a:xfrm>
                <a:off x="2516751" y="3076475"/>
                <a:ext cx="0" cy="580858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 9"/>
            <p:cNvGrpSpPr/>
            <p:nvPr/>
          </p:nvGrpSpPr>
          <p:grpSpPr>
            <a:xfrm>
              <a:off x="3515206" y="1813070"/>
              <a:ext cx="895667" cy="493104"/>
              <a:chOff x="3226264" y="2340137"/>
              <a:chExt cx="1371594" cy="771053"/>
            </a:xfrm>
          </p:grpSpPr>
          <p:sp>
            <p:nvSpPr>
              <p:cNvPr id="24" name="文档 23"/>
              <p:cNvSpPr/>
              <p:nvPr/>
            </p:nvSpPr>
            <p:spPr>
              <a:xfrm>
                <a:off x="3841444" y="2340137"/>
                <a:ext cx="756414" cy="771053"/>
              </a:xfrm>
              <a:prstGeom prst="flowChartDocumen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LVM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100G</a:t>
                </a:r>
                <a:endParaRPr kumimoji="1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cxnSp>
            <p:nvCxnSpPr>
              <p:cNvPr id="25" name="直线连接符 24"/>
              <p:cNvCxnSpPr/>
              <p:nvPr/>
            </p:nvCxnSpPr>
            <p:spPr>
              <a:xfrm flipH="1">
                <a:off x="3226264" y="2626112"/>
                <a:ext cx="61518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1" name="组 10"/>
            <p:cNvGrpSpPr/>
            <p:nvPr/>
          </p:nvGrpSpPr>
          <p:grpSpPr>
            <a:xfrm>
              <a:off x="2413766" y="1222285"/>
              <a:ext cx="2019593" cy="2045331"/>
              <a:chOff x="1951464" y="1862254"/>
              <a:chExt cx="1538868" cy="1527718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951464" y="1862254"/>
                <a:ext cx="1538868" cy="1527718"/>
              </a:xfrm>
              <a:prstGeom prst="roundRect">
                <a:avLst/>
              </a:prstGeom>
              <a:solidFill>
                <a:srgbClr val="D5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2305" y="3008337"/>
                <a:ext cx="342884" cy="342884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>
                <a:off x="2259422" y="2158603"/>
                <a:ext cx="842725" cy="3312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4</a:t>
                </a:r>
                <a:r>
                  <a: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    </a:t>
                </a:r>
                <a:r>
                  <a:rPr kumimoji="0" lang="en-US" altLang="zh-CN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core</a:t>
                </a:r>
                <a:endParaRPr kumimoji="0" lang="zh-CN" altLang="en-US" sz="2800" b="0" i="0" u="none" strike="noStrike" kern="0" cap="none" spc="0" normalizeH="0" baseline="0" noProof="0" dirty="0" smtClean="0">
                  <a:ln w="0"/>
                  <a:solidFill>
                    <a:srgbClr val="5B9BD5">
                      <a:lumMod val="75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255088" y="2563578"/>
                <a:ext cx="706466" cy="3312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8</a:t>
                </a:r>
                <a:r>
                  <a: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    </a:t>
                </a:r>
                <a:r>
                  <a:rPr kumimoji="0" lang="en-US" altLang="zh-CN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rPr>
                  <a:t>GB</a:t>
                </a:r>
                <a:endParaRPr kumimoji="0" lang="zh-CN" altLang="en-US" sz="2800" b="0" i="0" u="none" strike="noStrike" kern="0" cap="none" spc="0" normalizeH="0" baseline="0" noProof="0" dirty="0" smtClean="0">
                  <a:ln w="0"/>
                  <a:solidFill>
                    <a:srgbClr val="5B9BD5">
                      <a:lumMod val="75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charset="-122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2636760" y="3077440"/>
              <a:ext cx="773072" cy="955577"/>
              <a:chOff x="2037355" y="3111190"/>
              <a:chExt cx="930540" cy="1127267"/>
            </a:xfrm>
          </p:grpSpPr>
          <p:sp>
            <p:nvSpPr>
              <p:cNvPr id="18" name="剪去同侧角的矩形 17"/>
              <p:cNvSpPr/>
              <p:nvPr/>
            </p:nvSpPr>
            <p:spPr>
              <a:xfrm>
                <a:off x="2037355" y="3688077"/>
                <a:ext cx="930540" cy="550380"/>
              </a:xfrm>
              <a:prstGeom prst="snip2Same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bond0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500M</a:t>
                </a:r>
                <a:endParaRPr kumimoji="1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cxnSp>
            <p:nvCxnSpPr>
              <p:cNvPr id="19" name="直线连接符 18"/>
              <p:cNvCxnSpPr/>
              <p:nvPr/>
            </p:nvCxnSpPr>
            <p:spPr>
              <a:xfrm>
                <a:off x="2483922" y="3111190"/>
                <a:ext cx="0" cy="580857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" name="组 12"/>
            <p:cNvGrpSpPr/>
            <p:nvPr/>
          </p:nvGrpSpPr>
          <p:grpSpPr>
            <a:xfrm>
              <a:off x="4211922" y="2277030"/>
              <a:ext cx="1316311" cy="1451099"/>
              <a:chOff x="3226264" y="2626112"/>
              <a:chExt cx="1584432" cy="1711821"/>
            </a:xfrm>
          </p:grpSpPr>
          <p:sp>
            <p:nvSpPr>
              <p:cNvPr id="16" name="文档 15"/>
              <p:cNvSpPr/>
              <p:nvPr/>
            </p:nvSpPr>
            <p:spPr>
              <a:xfrm>
                <a:off x="3860926" y="3383590"/>
                <a:ext cx="949770" cy="954343"/>
              </a:xfrm>
              <a:prstGeom prst="flowChartDocumen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rPr>
                  <a:t>Config</a:t>
                </a:r>
                <a:endPara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kern="0" dirty="0" smtClean="0">
                    <a:solidFill>
                      <a:prstClr val="white"/>
                    </a:solidFill>
                    <a:latin typeface="Calibri"/>
                    <a:ea typeface="宋体" charset="-122"/>
                    <a:cs typeface=""/>
                  </a:rPr>
                  <a:t>file</a:t>
                </a: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cxnSp>
            <p:nvCxnSpPr>
              <p:cNvPr id="17" name="直线连接符 16"/>
              <p:cNvCxnSpPr/>
              <p:nvPr/>
            </p:nvCxnSpPr>
            <p:spPr>
              <a:xfrm flipH="1">
                <a:off x="3226264" y="2626112"/>
                <a:ext cx="61518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4" name="罐形 13"/>
            <p:cNvSpPr/>
            <p:nvPr/>
          </p:nvSpPr>
          <p:spPr>
            <a:xfrm>
              <a:off x="4731559" y="1887093"/>
              <a:ext cx="804300" cy="795079"/>
            </a:xfrm>
            <a:prstGeom prst="can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rPr>
                <a:t>LVM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rPr>
                <a:t>500G</a:t>
              </a:r>
              <a:endPara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 flipV="1">
              <a:off x="5133709" y="2682172"/>
              <a:ext cx="0" cy="236967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</p:grpSp>
      <p:sp>
        <p:nvSpPr>
          <p:cNvPr id="32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如何构建服务单元模型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2418939" y="1060844"/>
            <a:ext cx="5253350" cy="42449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255464" y="265212"/>
            <a:ext cx="5328592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如何构建</a:t>
            </a:r>
            <a:r>
              <a:rPr lang="zh-CN" altLang="en-US" sz="3600" dirty="0" smtClean="0"/>
              <a:t>服务模型</a:t>
            </a:r>
            <a:endParaRPr lang="en-US" sz="3600" dirty="0"/>
          </a:p>
        </p:txBody>
      </p:sp>
      <p:grpSp>
        <p:nvGrpSpPr>
          <p:cNvPr id="112" name="组 111"/>
          <p:cNvGrpSpPr/>
          <p:nvPr/>
        </p:nvGrpSpPr>
        <p:grpSpPr>
          <a:xfrm>
            <a:off x="2919760" y="1345332"/>
            <a:ext cx="4286565" cy="3438073"/>
            <a:chOff x="2881667" y="1633364"/>
            <a:chExt cx="3566485" cy="3006025"/>
          </a:xfrm>
        </p:grpSpPr>
        <p:sp>
          <p:nvSpPr>
            <p:cNvPr id="109" name="对角圆角矩形 108"/>
            <p:cNvSpPr/>
            <p:nvPr/>
          </p:nvSpPr>
          <p:spPr>
            <a:xfrm>
              <a:off x="2881667" y="3153083"/>
              <a:ext cx="3563039" cy="1235865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对角圆角矩形 3"/>
            <p:cNvSpPr/>
            <p:nvPr/>
          </p:nvSpPr>
          <p:spPr>
            <a:xfrm>
              <a:off x="2885113" y="1633364"/>
              <a:ext cx="3563039" cy="1235865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3198843" y="3300204"/>
              <a:ext cx="800861" cy="713206"/>
              <a:chOff x="1902875" y="1777380"/>
              <a:chExt cx="2889093" cy="280143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902875" y="1777380"/>
                <a:ext cx="2889093" cy="2801438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284BF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grpSp>
            <p:nvGrpSpPr>
              <p:cNvPr id="11" name="组 10"/>
              <p:cNvGrpSpPr/>
              <p:nvPr/>
            </p:nvGrpSpPr>
            <p:grpSpPr>
              <a:xfrm>
                <a:off x="2082718" y="1993358"/>
                <a:ext cx="1463152" cy="1633837"/>
                <a:chOff x="1951464" y="1862254"/>
                <a:chExt cx="1538868" cy="1527718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1951464" y="1862254"/>
                  <a:ext cx="1538868" cy="1527718"/>
                </a:xfrm>
                <a:prstGeom prst="roundRect">
                  <a:avLst/>
                </a:prstGeom>
                <a:solidFill>
                  <a:srgbClr val="D5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2305" y="3008337"/>
                  <a:ext cx="342884" cy="342884"/>
                </a:xfrm>
                <a:prstGeom prst="rect">
                  <a:avLst/>
                </a:prstGeom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2603222" y="2158603"/>
                  <a:ext cx="155123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530760" y="2563578"/>
                  <a:ext cx="155122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</p:grpSp>
          <p:grpSp>
            <p:nvGrpSpPr>
              <p:cNvPr id="12" name="组 11"/>
              <p:cNvGrpSpPr/>
              <p:nvPr/>
            </p:nvGrpSpPr>
            <p:grpSpPr>
              <a:xfrm>
                <a:off x="2325547" y="3484394"/>
                <a:ext cx="560074" cy="763327"/>
                <a:chOff x="2037355" y="3111190"/>
                <a:chExt cx="930540" cy="1127267"/>
              </a:xfrm>
            </p:grpSpPr>
            <p:sp>
              <p:nvSpPr>
                <p:cNvPr id="18" name="剪去同侧角的矩形 17"/>
                <p:cNvSpPr/>
                <p:nvPr/>
              </p:nvSpPr>
              <p:spPr>
                <a:xfrm>
                  <a:off x="2037355" y="3688077"/>
                  <a:ext cx="930540" cy="550380"/>
                </a:xfrm>
                <a:prstGeom prst="snip2Same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19" name="直线连接符 18"/>
                <p:cNvCxnSpPr/>
                <p:nvPr/>
              </p:nvCxnSpPr>
              <p:spPr>
                <a:xfrm>
                  <a:off x="2483922" y="3111190"/>
                  <a:ext cx="0" cy="5808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" name="组 12"/>
              <p:cNvGrpSpPr/>
              <p:nvPr/>
            </p:nvGrpSpPr>
            <p:grpSpPr>
              <a:xfrm>
                <a:off x="3466718" y="2845017"/>
                <a:ext cx="953639" cy="1159157"/>
                <a:chOff x="3226264" y="2626112"/>
                <a:chExt cx="1584432" cy="1711821"/>
              </a:xfrm>
            </p:grpSpPr>
            <p:sp>
              <p:nvSpPr>
                <p:cNvPr id="16" name="文档 15"/>
                <p:cNvSpPr/>
                <p:nvPr/>
              </p:nvSpPr>
              <p:spPr>
                <a:xfrm>
                  <a:off x="3860926" y="3383590"/>
                  <a:ext cx="949770" cy="954343"/>
                </a:xfrm>
                <a:prstGeom prst="flowChartDocumen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17" name="直线连接符 16"/>
                <p:cNvCxnSpPr/>
                <p:nvPr/>
              </p:nvCxnSpPr>
              <p:spPr>
                <a:xfrm flipH="1">
                  <a:off x="3226264" y="2626112"/>
                  <a:ext cx="61518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4" name="罐形 13"/>
              <p:cNvSpPr/>
              <p:nvPr/>
            </p:nvSpPr>
            <p:spPr>
              <a:xfrm>
                <a:off x="3843185" y="2533530"/>
                <a:ext cx="582698" cy="635119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cxnSp>
            <p:nvCxnSpPr>
              <p:cNvPr id="15" name="直线连接符 14"/>
              <p:cNvCxnSpPr/>
              <p:nvPr/>
            </p:nvCxnSpPr>
            <p:spPr>
              <a:xfrm flipV="1">
                <a:off x="4134533" y="3168649"/>
                <a:ext cx="0" cy="189292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" name="组 32"/>
            <p:cNvGrpSpPr/>
            <p:nvPr/>
          </p:nvGrpSpPr>
          <p:grpSpPr>
            <a:xfrm>
              <a:off x="3188862" y="1788036"/>
              <a:ext cx="800861" cy="713206"/>
              <a:chOff x="1902875" y="1777380"/>
              <a:chExt cx="2889093" cy="280143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902875" y="1777380"/>
                <a:ext cx="2889093" cy="2801438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284BF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grpSp>
            <p:nvGrpSpPr>
              <p:cNvPr id="35" name="组 34"/>
              <p:cNvGrpSpPr/>
              <p:nvPr/>
            </p:nvGrpSpPr>
            <p:grpSpPr>
              <a:xfrm>
                <a:off x="2082718" y="1993358"/>
                <a:ext cx="1463152" cy="1633837"/>
                <a:chOff x="1951464" y="1862254"/>
                <a:chExt cx="1538868" cy="1527718"/>
              </a:xfrm>
            </p:grpSpPr>
            <p:sp>
              <p:nvSpPr>
                <p:cNvPr id="44" name="圆角矩形 43"/>
                <p:cNvSpPr/>
                <p:nvPr/>
              </p:nvSpPr>
              <p:spPr>
                <a:xfrm>
                  <a:off x="1951464" y="1862254"/>
                  <a:ext cx="1538868" cy="1527718"/>
                </a:xfrm>
                <a:prstGeom prst="roundRect">
                  <a:avLst/>
                </a:prstGeom>
                <a:solidFill>
                  <a:srgbClr val="D5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2305" y="3008337"/>
                  <a:ext cx="342884" cy="342884"/>
                </a:xfrm>
                <a:prstGeom prst="rect">
                  <a:avLst/>
                </a:prstGeom>
              </p:spPr>
            </p:pic>
            <p:sp>
              <p:nvSpPr>
                <p:cNvPr id="46" name="矩形 45"/>
                <p:cNvSpPr/>
                <p:nvPr/>
              </p:nvSpPr>
              <p:spPr>
                <a:xfrm>
                  <a:off x="2603222" y="2158603"/>
                  <a:ext cx="155123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2530760" y="2563578"/>
                  <a:ext cx="155122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</p:grpSp>
          <p:grpSp>
            <p:nvGrpSpPr>
              <p:cNvPr id="36" name="组 35"/>
              <p:cNvGrpSpPr/>
              <p:nvPr/>
            </p:nvGrpSpPr>
            <p:grpSpPr>
              <a:xfrm>
                <a:off x="2325547" y="3484394"/>
                <a:ext cx="560074" cy="763327"/>
                <a:chOff x="2037355" y="3111190"/>
                <a:chExt cx="930540" cy="1127267"/>
              </a:xfrm>
            </p:grpSpPr>
            <p:sp>
              <p:nvSpPr>
                <p:cNvPr id="42" name="剪去同侧角的矩形 41"/>
                <p:cNvSpPr/>
                <p:nvPr/>
              </p:nvSpPr>
              <p:spPr>
                <a:xfrm>
                  <a:off x="2037355" y="3688077"/>
                  <a:ext cx="930540" cy="550380"/>
                </a:xfrm>
                <a:prstGeom prst="snip2Same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43" name="直线连接符 42"/>
                <p:cNvCxnSpPr/>
                <p:nvPr/>
              </p:nvCxnSpPr>
              <p:spPr>
                <a:xfrm>
                  <a:off x="2483922" y="3111190"/>
                  <a:ext cx="0" cy="5808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7" name="组 36"/>
              <p:cNvGrpSpPr/>
              <p:nvPr/>
            </p:nvGrpSpPr>
            <p:grpSpPr>
              <a:xfrm>
                <a:off x="3466718" y="2845017"/>
                <a:ext cx="953639" cy="1159157"/>
                <a:chOff x="3226264" y="2626112"/>
                <a:chExt cx="1584432" cy="1711821"/>
              </a:xfrm>
            </p:grpSpPr>
            <p:sp>
              <p:nvSpPr>
                <p:cNvPr id="40" name="文档 39"/>
                <p:cNvSpPr/>
                <p:nvPr/>
              </p:nvSpPr>
              <p:spPr>
                <a:xfrm>
                  <a:off x="3860926" y="3383590"/>
                  <a:ext cx="949770" cy="954343"/>
                </a:xfrm>
                <a:prstGeom prst="flowChartDocumen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41" name="直线连接符 40"/>
                <p:cNvCxnSpPr/>
                <p:nvPr/>
              </p:nvCxnSpPr>
              <p:spPr>
                <a:xfrm flipH="1">
                  <a:off x="3226264" y="2626112"/>
                  <a:ext cx="61518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38" name="罐形 37"/>
              <p:cNvSpPr/>
              <p:nvPr/>
            </p:nvSpPr>
            <p:spPr>
              <a:xfrm>
                <a:off x="3843185" y="2533530"/>
                <a:ext cx="582698" cy="635119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cxnSp>
            <p:nvCxnSpPr>
              <p:cNvPr id="39" name="直线连接符 38"/>
              <p:cNvCxnSpPr/>
              <p:nvPr/>
            </p:nvCxnSpPr>
            <p:spPr>
              <a:xfrm flipV="1">
                <a:off x="4134533" y="3168649"/>
                <a:ext cx="0" cy="189292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8" name="组 47"/>
            <p:cNvGrpSpPr/>
            <p:nvPr/>
          </p:nvGrpSpPr>
          <p:grpSpPr>
            <a:xfrm>
              <a:off x="5378991" y="3310630"/>
              <a:ext cx="800861" cy="713206"/>
              <a:chOff x="1902875" y="1777380"/>
              <a:chExt cx="2889093" cy="2801438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902875" y="1777380"/>
                <a:ext cx="2889093" cy="2801438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284BF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grpSp>
            <p:nvGrpSpPr>
              <p:cNvPr id="50" name="组 49"/>
              <p:cNvGrpSpPr/>
              <p:nvPr/>
            </p:nvGrpSpPr>
            <p:grpSpPr>
              <a:xfrm>
                <a:off x="2082718" y="1993358"/>
                <a:ext cx="1463152" cy="1633837"/>
                <a:chOff x="1951464" y="1862254"/>
                <a:chExt cx="1538868" cy="1527718"/>
              </a:xfrm>
            </p:grpSpPr>
            <p:sp>
              <p:nvSpPr>
                <p:cNvPr id="59" name="圆角矩形 58"/>
                <p:cNvSpPr/>
                <p:nvPr/>
              </p:nvSpPr>
              <p:spPr>
                <a:xfrm>
                  <a:off x="1951464" y="1862254"/>
                  <a:ext cx="1538868" cy="1527718"/>
                </a:xfrm>
                <a:prstGeom prst="roundRect">
                  <a:avLst/>
                </a:prstGeom>
                <a:solidFill>
                  <a:srgbClr val="D5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pic>
              <p:nvPicPr>
                <p:cNvPr id="60" name="图片 5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2305" y="3008337"/>
                  <a:ext cx="342884" cy="342884"/>
                </a:xfrm>
                <a:prstGeom prst="rect">
                  <a:avLst/>
                </a:prstGeom>
              </p:spPr>
            </p:pic>
            <p:sp>
              <p:nvSpPr>
                <p:cNvPr id="61" name="矩形 60"/>
                <p:cNvSpPr/>
                <p:nvPr/>
              </p:nvSpPr>
              <p:spPr>
                <a:xfrm>
                  <a:off x="2603222" y="2158603"/>
                  <a:ext cx="155123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2530760" y="2563578"/>
                  <a:ext cx="155122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</p:grpSp>
          <p:grpSp>
            <p:nvGrpSpPr>
              <p:cNvPr id="51" name="组 50"/>
              <p:cNvGrpSpPr/>
              <p:nvPr/>
            </p:nvGrpSpPr>
            <p:grpSpPr>
              <a:xfrm>
                <a:off x="2325547" y="3484394"/>
                <a:ext cx="560074" cy="763327"/>
                <a:chOff x="2037355" y="3111190"/>
                <a:chExt cx="930540" cy="1127267"/>
              </a:xfrm>
            </p:grpSpPr>
            <p:sp>
              <p:nvSpPr>
                <p:cNvPr id="57" name="剪去同侧角的矩形 56"/>
                <p:cNvSpPr/>
                <p:nvPr/>
              </p:nvSpPr>
              <p:spPr>
                <a:xfrm>
                  <a:off x="2037355" y="3688077"/>
                  <a:ext cx="930540" cy="550380"/>
                </a:xfrm>
                <a:prstGeom prst="snip2Same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58" name="直线连接符 57"/>
                <p:cNvCxnSpPr/>
                <p:nvPr/>
              </p:nvCxnSpPr>
              <p:spPr>
                <a:xfrm>
                  <a:off x="2483922" y="3111190"/>
                  <a:ext cx="0" cy="5808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2" name="组 51"/>
              <p:cNvGrpSpPr/>
              <p:nvPr/>
            </p:nvGrpSpPr>
            <p:grpSpPr>
              <a:xfrm>
                <a:off x="3466718" y="2845017"/>
                <a:ext cx="953639" cy="1159157"/>
                <a:chOff x="3226264" y="2626112"/>
                <a:chExt cx="1584432" cy="1711821"/>
              </a:xfrm>
            </p:grpSpPr>
            <p:sp>
              <p:nvSpPr>
                <p:cNvPr id="55" name="文档 54"/>
                <p:cNvSpPr/>
                <p:nvPr/>
              </p:nvSpPr>
              <p:spPr>
                <a:xfrm>
                  <a:off x="3860926" y="3383590"/>
                  <a:ext cx="949770" cy="954343"/>
                </a:xfrm>
                <a:prstGeom prst="flowChartDocumen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56" name="直线连接符 55"/>
                <p:cNvCxnSpPr/>
                <p:nvPr/>
              </p:nvCxnSpPr>
              <p:spPr>
                <a:xfrm flipH="1">
                  <a:off x="3226264" y="2626112"/>
                  <a:ext cx="61518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53" name="罐形 52"/>
              <p:cNvSpPr/>
              <p:nvPr/>
            </p:nvSpPr>
            <p:spPr>
              <a:xfrm>
                <a:off x="3843185" y="2533530"/>
                <a:ext cx="582698" cy="635119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cxnSp>
            <p:nvCxnSpPr>
              <p:cNvPr id="54" name="直线连接符 53"/>
              <p:cNvCxnSpPr/>
              <p:nvPr/>
            </p:nvCxnSpPr>
            <p:spPr>
              <a:xfrm flipV="1">
                <a:off x="4134533" y="3168649"/>
                <a:ext cx="0" cy="189292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63" name="组 62"/>
            <p:cNvGrpSpPr/>
            <p:nvPr/>
          </p:nvGrpSpPr>
          <p:grpSpPr>
            <a:xfrm>
              <a:off x="4282718" y="3300204"/>
              <a:ext cx="800861" cy="713206"/>
              <a:chOff x="1902875" y="1777380"/>
              <a:chExt cx="2889093" cy="2801438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902875" y="1777380"/>
                <a:ext cx="2889093" cy="2801438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284BF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grpSp>
            <p:nvGrpSpPr>
              <p:cNvPr id="65" name="组 64"/>
              <p:cNvGrpSpPr/>
              <p:nvPr/>
            </p:nvGrpSpPr>
            <p:grpSpPr>
              <a:xfrm>
                <a:off x="2082718" y="1993358"/>
                <a:ext cx="1463152" cy="1633837"/>
                <a:chOff x="1951464" y="1862254"/>
                <a:chExt cx="1538868" cy="1527718"/>
              </a:xfrm>
            </p:grpSpPr>
            <p:sp>
              <p:nvSpPr>
                <p:cNvPr id="74" name="圆角矩形 73"/>
                <p:cNvSpPr/>
                <p:nvPr/>
              </p:nvSpPr>
              <p:spPr>
                <a:xfrm>
                  <a:off x="1951464" y="1862254"/>
                  <a:ext cx="1538868" cy="1527718"/>
                </a:xfrm>
                <a:prstGeom prst="roundRect">
                  <a:avLst/>
                </a:prstGeom>
                <a:solidFill>
                  <a:srgbClr val="D5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pic>
              <p:nvPicPr>
                <p:cNvPr id="75" name="图片 7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2305" y="3008337"/>
                  <a:ext cx="342884" cy="342884"/>
                </a:xfrm>
                <a:prstGeom prst="rect">
                  <a:avLst/>
                </a:prstGeom>
              </p:spPr>
            </p:pic>
            <p:sp>
              <p:nvSpPr>
                <p:cNvPr id="76" name="矩形 75"/>
                <p:cNvSpPr/>
                <p:nvPr/>
              </p:nvSpPr>
              <p:spPr>
                <a:xfrm>
                  <a:off x="2603222" y="2158603"/>
                  <a:ext cx="155123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2530760" y="2563578"/>
                  <a:ext cx="155122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</p:grpSp>
          <p:grpSp>
            <p:nvGrpSpPr>
              <p:cNvPr id="66" name="组 65"/>
              <p:cNvGrpSpPr/>
              <p:nvPr/>
            </p:nvGrpSpPr>
            <p:grpSpPr>
              <a:xfrm>
                <a:off x="2325547" y="3484394"/>
                <a:ext cx="560074" cy="763327"/>
                <a:chOff x="2037355" y="3111190"/>
                <a:chExt cx="930540" cy="1127267"/>
              </a:xfrm>
            </p:grpSpPr>
            <p:sp>
              <p:nvSpPr>
                <p:cNvPr id="72" name="剪去同侧角的矩形 71"/>
                <p:cNvSpPr/>
                <p:nvPr/>
              </p:nvSpPr>
              <p:spPr>
                <a:xfrm>
                  <a:off x="2037355" y="3688077"/>
                  <a:ext cx="930540" cy="550380"/>
                </a:xfrm>
                <a:prstGeom prst="snip2Same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73" name="直线连接符 72"/>
                <p:cNvCxnSpPr/>
                <p:nvPr/>
              </p:nvCxnSpPr>
              <p:spPr>
                <a:xfrm>
                  <a:off x="2483922" y="3111190"/>
                  <a:ext cx="0" cy="5808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7" name="组 66"/>
              <p:cNvGrpSpPr/>
              <p:nvPr/>
            </p:nvGrpSpPr>
            <p:grpSpPr>
              <a:xfrm>
                <a:off x="3466718" y="2845017"/>
                <a:ext cx="953639" cy="1159157"/>
                <a:chOff x="3226264" y="2626112"/>
                <a:chExt cx="1584432" cy="1711821"/>
              </a:xfrm>
            </p:grpSpPr>
            <p:sp>
              <p:nvSpPr>
                <p:cNvPr id="70" name="文档 69"/>
                <p:cNvSpPr/>
                <p:nvPr/>
              </p:nvSpPr>
              <p:spPr>
                <a:xfrm>
                  <a:off x="3860926" y="3383590"/>
                  <a:ext cx="949770" cy="954343"/>
                </a:xfrm>
                <a:prstGeom prst="flowChartDocumen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71" name="直线连接符 70"/>
                <p:cNvCxnSpPr/>
                <p:nvPr/>
              </p:nvCxnSpPr>
              <p:spPr>
                <a:xfrm flipH="1">
                  <a:off x="3226264" y="2626112"/>
                  <a:ext cx="61518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68" name="罐形 67"/>
              <p:cNvSpPr/>
              <p:nvPr/>
            </p:nvSpPr>
            <p:spPr>
              <a:xfrm>
                <a:off x="3843185" y="2533530"/>
                <a:ext cx="582698" cy="635119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cxnSp>
            <p:nvCxnSpPr>
              <p:cNvPr id="69" name="直线连接符 68"/>
              <p:cNvCxnSpPr/>
              <p:nvPr/>
            </p:nvCxnSpPr>
            <p:spPr>
              <a:xfrm flipV="1">
                <a:off x="4134533" y="3168649"/>
                <a:ext cx="0" cy="189292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8" name="组 77"/>
            <p:cNvGrpSpPr/>
            <p:nvPr/>
          </p:nvGrpSpPr>
          <p:grpSpPr>
            <a:xfrm>
              <a:off x="4272737" y="1785630"/>
              <a:ext cx="800861" cy="713206"/>
              <a:chOff x="1902875" y="1777380"/>
              <a:chExt cx="2889093" cy="280143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902875" y="1777380"/>
                <a:ext cx="2889093" cy="2801438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284BF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grpSp>
            <p:nvGrpSpPr>
              <p:cNvPr id="80" name="组 79"/>
              <p:cNvGrpSpPr/>
              <p:nvPr/>
            </p:nvGrpSpPr>
            <p:grpSpPr>
              <a:xfrm>
                <a:off x="2082718" y="1993358"/>
                <a:ext cx="1463152" cy="1633837"/>
                <a:chOff x="1951464" y="1862254"/>
                <a:chExt cx="1538868" cy="1527718"/>
              </a:xfrm>
            </p:grpSpPr>
            <p:sp>
              <p:nvSpPr>
                <p:cNvPr id="89" name="圆角矩形 88"/>
                <p:cNvSpPr/>
                <p:nvPr/>
              </p:nvSpPr>
              <p:spPr>
                <a:xfrm>
                  <a:off x="1951464" y="1862254"/>
                  <a:ext cx="1538868" cy="1527718"/>
                </a:xfrm>
                <a:prstGeom prst="roundRect">
                  <a:avLst/>
                </a:prstGeom>
                <a:solidFill>
                  <a:srgbClr val="D5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pic>
              <p:nvPicPr>
                <p:cNvPr id="90" name="图片 8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2305" y="3008337"/>
                  <a:ext cx="342884" cy="342884"/>
                </a:xfrm>
                <a:prstGeom prst="rect">
                  <a:avLst/>
                </a:prstGeom>
              </p:spPr>
            </p:pic>
            <p:sp>
              <p:nvSpPr>
                <p:cNvPr id="91" name="矩形 90"/>
                <p:cNvSpPr/>
                <p:nvPr/>
              </p:nvSpPr>
              <p:spPr>
                <a:xfrm>
                  <a:off x="2603222" y="2158603"/>
                  <a:ext cx="155123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530760" y="2563578"/>
                  <a:ext cx="155122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</p:grpSp>
          <p:grpSp>
            <p:nvGrpSpPr>
              <p:cNvPr id="81" name="组 80"/>
              <p:cNvGrpSpPr/>
              <p:nvPr/>
            </p:nvGrpSpPr>
            <p:grpSpPr>
              <a:xfrm>
                <a:off x="2325547" y="3484394"/>
                <a:ext cx="560074" cy="763327"/>
                <a:chOff x="2037355" y="3111190"/>
                <a:chExt cx="930540" cy="1127267"/>
              </a:xfrm>
            </p:grpSpPr>
            <p:sp>
              <p:nvSpPr>
                <p:cNvPr id="87" name="剪去同侧角的矩形 86"/>
                <p:cNvSpPr/>
                <p:nvPr/>
              </p:nvSpPr>
              <p:spPr>
                <a:xfrm>
                  <a:off x="2037355" y="3688077"/>
                  <a:ext cx="930540" cy="550380"/>
                </a:xfrm>
                <a:prstGeom prst="snip2Same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88" name="直线连接符 87"/>
                <p:cNvCxnSpPr/>
                <p:nvPr/>
              </p:nvCxnSpPr>
              <p:spPr>
                <a:xfrm>
                  <a:off x="2483922" y="3111190"/>
                  <a:ext cx="0" cy="5808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2" name="组 81"/>
              <p:cNvGrpSpPr/>
              <p:nvPr/>
            </p:nvGrpSpPr>
            <p:grpSpPr>
              <a:xfrm>
                <a:off x="3466718" y="2845017"/>
                <a:ext cx="953639" cy="1159157"/>
                <a:chOff x="3226264" y="2626112"/>
                <a:chExt cx="1584432" cy="1711821"/>
              </a:xfrm>
            </p:grpSpPr>
            <p:sp>
              <p:nvSpPr>
                <p:cNvPr id="85" name="文档 84"/>
                <p:cNvSpPr/>
                <p:nvPr/>
              </p:nvSpPr>
              <p:spPr>
                <a:xfrm>
                  <a:off x="3860926" y="3383590"/>
                  <a:ext cx="949770" cy="954343"/>
                </a:xfrm>
                <a:prstGeom prst="flowChartDocumen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86" name="直线连接符 85"/>
                <p:cNvCxnSpPr/>
                <p:nvPr/>
              </p:nvCxnSpPr>
              <p:spPr>
                <a:xfrm flipH="1">
                  <a:off x="3226264" y="2626112"/>
                  <a:ext cx="61518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83" name="罐形 82"/>
              <p:cNvSpPr/>
              <p:nvPr/>
            </p:nvSpPr>
            <p:spPr>
              <a:xfrm>
                <a:off x="3843185" y="2533530"/>
                <a:ext cx="582698" cy="635119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cxnSp>
            <p:nvCxnSpPr>
              <p:cNvPr id="84" name="直线连接符 83"/>
              <p:cNvCxnSpPr/>
              <p:nvPr/>
            </p:nvCxnSpPr>
            <p:spPr>
              <a:xfrm flipV="1">
                <a:off x="4134533" y="3168649"/>
                <a:ext cx="0" cy="189292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93" name="组 92"/>
            <p:cNvGrpSpPr/>
            <p:nvPr/>
          </p:nvGrpSpPr>
          <p:grpSpPr>
            <a:xfrm>
              <a:off x="5396092" y="1783224"/>
              <a:ext cx="800861" cy="713206"/>
              <a:chOff x="1902875" y="1777380"/>
              <a:chExt cx="2889093" cy="2801438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902875" y="1777380"/>
                <a:ext cx="2889093" cy="2801438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284BF"/>
                  </a:solidFill>
                  <a:effectLst/>
                  <a:uLnTx/>
                  <a:uFillTx/>
                  <a:latin typeface="Calibri"/>
                  <a:ea typeface="宋体" charset="-122"/>
                  <a:cs typeface=""/>
                </a:endParaRPr>
              </a:p>
            </p:txBody>
          </p:sp>
          <p:grpSp>
            <p:nvGrpSpPr>
              <p:cNvPr id="95" name="组 94"/>
              <p:cNvGrpSpPr/>
              <p:nvPr/>
            </p:nvGrpSpPr>
            <p:grpSpPr>
              <a:xfrm>
                <a:off x="2082718" y="1993358"/>
                <a:ext cx="1463152" cy="1633837"/>
                <a:chOff x="1951464" y="1862254"/>
                <a:chExt cx="1538868" cy="1527718"/>
              </a:xfrm>
            </p:grpSpPr>
            <p:sp>
              <p:nvSpPr>
                <p:cNvPr id="104" name="圆角矩形 103"/>
                <p:cNvSpPr/>
                <p:nvPr/>
              </p:nvSpPr>
              <p:spPr>
                <a:xfrm>
                  <a:off x="1951464" y="1862254"/>
                  <a:ext cx="1538868" cy="1527718"/>
                </a:xfrm>
                <a:prstGeom prst="roundRect">
                  <a:avLst/>
                </a:prstGeom>
                <a:solidFill>
                  <a:srgbClr val="D5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pic>
              <p:nvPicPr>
                <p:cNvPr id="105" name="图片 10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2305" y="3008337"/>
                  <a:ext cx="342884" cy="342884"/>
                </a:xfrm>
                <a:prstGeom prst="rect">
                  <a:avLst/>
                </a:prstGeom>
              </p:spPr>
            </p:pic>
            <p:sp>
              <p:nvSpPr>
                <p:cNvPr id="106" name="矩形 105"/>
                <p:cNvSpPr/>
                <p:nvPr/>
              </p:nvSpPr>
              <p:spPr>
                <a:xfrm>
                  <a:off x="2603222" y="2158603"/>
                  <a:ext cx="155123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  <p:sp>
              <p:nvSpPr>
                <p:cNvPr id="107" name="矩形 106"/>
                <p:cNvSpPr/>
                <p:nvPr/>
              </p:nvSpPr>
              <p:spPr>
                <a:xfrm>
                  <a:off x="2530760" y="2563578"/>
                  <a:ext cx="155122" cy="40646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 smtClean="0">
                    <a:ln w="0"/>
                    <a:solidFill>
                      <a:srgbClr val="5B9BD5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/>
                    <a:ea typeface="宋体" charset="-122"/>
                  </a:endParaRPr>
                </a:p>
              </p:txBody>
            </p:sp>
          </p:grpSp>
          <p:grpSp>
            <p:nvGrpSpPr>
              <p:cNvPr id="96" name="组 95"/>
              <p:cNvGrpSpPr/>
              <p:nvPr/>
            </p:nvGrpSpPr>
            <p:grpSpPr>
              <a:xfrm>
                <a:off x="2325547" y="3484394"/>
                <a:ext cx="560074" cy="763327"/>
                <a:chOff x="2037355" y="3111190"/>
                <a:chExt cx="930540" cy="1127267"/>
              </a:xfrm>
            </p:grpSpPr>
            <p:sp>
              <p:nvSpPr>
                <p:cNvPr id="102" name="剪去同侧角的矩形 101"/>
                <p:cNvSpPr/>
                <p:nvPr/>
              </p:nvSpPr>
              <p:spPr>
                <a:xfrm>
                  <a:off x="2037355" y="3688077"/>
                  <a:ext cx="930540" cy="550380"/>
                </a:xfrm>
                <a:prstGeom prst="snip2Same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103" name="直线连接符 102"/>
                <p:cNvCxnSpPr/>
                <p:nvPr/>
              </p:nvCxnSpPr>
              <p:spPr>
                <a:xfrm>
                  <a:off x="2483922" y="3111190"/>
                  <a:ext cx="0" cy="5808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97" name="组 96"/>
              <p:cNvGrpSpPr/>
              <p:nvPr/>
            </p:nvGrpSpPr>
            <p:grpSpPr>
              <a:xfrm>
                <a:off x="3466718" y="2845017"/>
                <a:ext cx="953639" cy="1159157"/>
                <a:chOff x="3226264" y="2626112"/>
                <a:chExt cx="1584432" cy="1711821"/>
              </a:xfrm>
            </p:grpSpPr>
            <p:sp>
              <p:nvSpPr>
                <p:cNvPr id="100" name="文档 99"/>
                <p:cNvSpPr/>
                <p:nvPr/>
              </p:nvSpPr>
              <p:spPr>
                <a:xfrm>
                  <a:off x="3860926" y="3383590"/>
                  <a:ext cx="949770" cy="954343"/>
                </a:xfrm>
                <a:prstGeom prst="flowChartDocumen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"/>
                  </a:endParaRPr>
                </a:p>
              </p:txBody>
            </p:sp>
            <p:cxnSp>
              <p:nvCxnSpPr>
                <p:cNvPr id="101" name="直线连接符 100"/>
                <p:cNvCxnSpPr/>
                <p:nvPr/>
              </p:nvCxnSpPr>
              <p:spPr>
                <a:xfrm flipH="1">
                  <a:off x="3226264" y="2626112"/>
                  <a:ext cx="61518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98" name="罐形 97"/>
              <p:cNvSpPr/>
              <p:nvPr/>
            </p:nvSpPr>
            <p:spPr>
              <a:xfrm>
                <a:off x="3843185" y="2533530"/>
                <a:ext cx="582698" cy="635119"/>
              </a:xfrm>
              <a:prstGeom prst="can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kern="0" dirty="0" smtClean="0">
                  <a:solidFill>
                    <a:prstClr val="white"/>
                  </a:solidFill>
                  <a:latin typeface="Calibri" panose="020F0502020204030204"/>
                  <a:ea typeface="宋体" charset="-122"/>
                  <a:cs typeface=""/>
                </a:endParaRPr>
              </a:p>
            </p:txBody>
          </p:sp>
          <p:cxnSp>
            <p:nvCxnSpPr>
              <p:cNvPr id="99" name="直线连接符 98"/>
              <p:cNvCxnSpPr/>
              <p:nvPr/>
            </p:nvCxnSpPr>
            <p:spPr>
              <a:xfrm flipV="1">
                <a:off x="4134533" y="3168649"/>
                <a:ext cx="0" cy="189292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08" name="矩形 107"/>
            <p:cNvSpPr/>
            <p:nvPr/>
          </p:nvSpPr>
          <p:spPr>
            <a:xfrm>
              <a:off x="2995358" y="2521083"/>
              <a:ext cx="11395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zh-CN" sz="1600" kern="0" dirty="0" smtClean="0">
                  <a:solidFill>
                    <a:srgbClr val="3284BF"/>
                  </a:solidFill>
                  <a:latin typeface="Calibri"/>
                  <a:ea typeface="宋体" charset="-122"/>
                </a:rPr>
                <a:t>Subservice</a:t>
              </a:r>
            </a:p>
            <a:p>
              <a:pPr lvl="0">
                <a:defRPr/>
              </a:pPr>
              <a:endParaRPr kumimoji="1" lang="zh-CN" altLang="en-US" kern="0" dirty="0">
                <a:solidFill>
                  <a:srgbClr val="3284BF"/>
                </a:solidFill>
                <a:latin typeface="Calibri"/>
                <a:ea typeface="宋体" charset="-122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2990739" y="4023836"/>
              <a:ext cx="11395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zh-CN" sz="1600" kern="0" dirty="0" smtClean="0">
                  <a:solidFill>
                    <a:srgbClr val="3284BF"/>
                  </a:solidFill>
                  <a:latin typeface="Calibri"/>
                  <a:ea typeface="宋体" charset="-122"/>
                </a:rPr>
                <a:t>Subservice</a:t>
              </a:r>
            </a:p>
            <a:p>
              <a:pPr lvl="0">
                <a:defRPr/>
              </a:pPr>
              <a:endParaRPr kumimoji="1" lang="zh-CN" altLang="en-US" kern="0" dirty="0">
                <a:solidFill>
                  <a:srgbClr val="3284BF"/>
                </a:solidFill>
                <a:latin typeface="Calibri"/>
                <a:ea typeface="宋体" charset="-122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2575684" y="4843139"/>
            <a:ext cx="13696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宋体" charset="-122"/>
              </a:rPr>
              <a:t>Service</a:t>
            </a:r>
          </a:p>
          <a:p>
            <a:pPr lvl="0">
              <a:defRPr/>
            </a:pPr>
            <a:endParaRPr kumimoji="1" lang="zh-CN" altLang="en-US" kern="0" dirty="0">
              <a:solidFill>
                <a:srgbClr val="3284BF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3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活字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33756</TotalTime>
  <Words>1202</Words>
  <Application>Microsoft Macintosh PowerPoint</Application>
  <PresentationFormat>自定义</PresentationFormat>
  <Paragraphs>298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 Black</vt:lpstr>
      <vt:lpstr>Calibri</vt:lpstr>
      <vt:lpstr>Cambria Math</vt:lpstr>
      <vt:lpstr>DengXian</vt:lpstr>
      <vt:lpstr>Microsoft YaHei</vt:lpstr>
      <vt:lpstr>Rockwell Extra Bold</vt:lpstr>
      <vt:lpstr>STZhongsong</vt:lpstr>
      <vt:lpstr>Times New Roman</vt:lpstr>
      <vt:lpstr>Wingdings</vt:lpstr>
      <vt:lpstr>黑体</vt:lpstr>
      <vt:lpstr>宋体</vt:lpstr>
      <vt:lpstr>微软雅黑</vt:lpstr>
      <vt:lpstr>Arial</vt:lpstr>
      <vt:lpstr>木活字</vt:lpstr>
      <vt:lpstr>PowerPoint 演示文稿</vt:lpstr>
      <vt:lpstr>我们是如何构建 金融级数据库云</vt:lpstr>
      <vt:lpstr>About ME</vt:lpstr>
      <vt:lpstr>什么是数据库云 </vt:lpstr>
      <vt:lpstr>我们如何构建数据库云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逻辑架构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lynx0316</dc:creator>
  <cp:lastModifiedBy>odaaneuva</cp:lastModifiedBy>
  <cp:revision>907</cp:revision>
  <cp:lastPrinted>2017-07-31T08:35:12Z</cp:lastPrinted>
  <dcterms:created xsi:type="dcterms:W3CDTF">2012-07-03T03:21:47Z</dcterms:created>
  <dcterms:modified xsi:type="dcterms:W3CDTF">2017-12-04T07:16:26Z</dcterms:modified>
</cp:coreProperties>
</file>